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2" r:id="rId2"/>
    <p:sldId id="347" r:id="rId3"/>
    <p:sldId id="342" r:id="rId4"/>
    <p:sldId id="284" r:id="rId5"/>
    <p:sldId id="340" r:id="rId6"/>
    <p:sldId id="328" r:id="rId7"/>
    <p:sldId id="339" r:id="rId8"/>
    <p:sldId id="314" r:id="rId9"/>
    <p:sldId id="334" r:id="rId10"/>
    <p:sldId id="333" r:id="rId11"/>
    <p:sldId id="329" r:id="rId12"/>
    <p:sldId id="363" r:id="rId13"/>
    <p:sldId id="349" r:id="rId14"/>
    <p:sldId id="350" r:id="rId15"/>
    <p:sldId id="330" r:id="rId16"/>
    <p:sldId id="331" r:id="rId17"/>
    <p:sldId id="338" r:id="rId18"/>
    <p:sldId id="361" r:id="rId19"/>
    <p:sldId id="335" r:id="rId20"/>
    <p:sldId id="357" r:id="rId21"/>
    <p:sldId id="358" r:id="rId22"/>
    <p:sldId id="359" r:id="rId23"/>
    <p:sldId id="360" r:id="rId24"/>
    <p:sldId id="362" r:id="rId25"/>
    <p:sldId id="327" r:id="rId26"/>
    <p:sldId id="35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10B68-08A9-4360-9A94-DADFFB4CCC30}" v="3" dt="2021-12-09T08:11:56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3" autoAdjust="0"/>
    <p:restoredTop sz="86957" autoAdjust="0"/>
  </p:normalViewPr>
  <p:slideViewPr>
    <p:cSldViewPr snapToGrid="0">
      <p:cViewPr varScale="1">
        <p:scale>
          <a:sx n="96" d="100"/>
          <a:sy n="96" d="100"/>
        </p:scale>
        <p:origin x="2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5934-25ED-43F0-B158-F0A0F8878F0F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41033-7A11-4692-B99D-11149545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10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不同颜色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85B86-4602-4CD9-99C2-06D94675AE6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837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 </a:t>
            </a:r>
            <a:r>
              <a:rPr lang="en-US" altLang="zh-CN" dirty="0"/>
              <a:t>4</a:t>
            </a:r>
            <a:r>
              <a:rPr lang="zh-CN" altLang="en-US" dirty="0"/>
              <a:t>个领域  的重要期刊，每个论文分解为</a:t>
            </a:r>
            <a:r>
              <a:rPr lang="en-US" altLang="zh-CN" dirty="0" err="1"/>
              <a:t>mltask</a:t>
            </a:r>
            <a:r>
              <a:rPr lang="zh-CN" altLang="en-US" dirty="0"/>
              <a:t>和</a:t>
            </a:r>
            <a:r>
              <a:rPr lang="en-US" altLang="zh-CN" dirty="0"/>
              <a:t>vis process</a:t>
            </a:r>
            <a:r>
              <a:rPr lang="zh-CN" altLang="en-US" dirty="0"/>
              <a:t>两个部分的归纳  下面是</a:t>
            </a:r>
            <a:r>
              <a:rPr lang="en-US" altLang="zh-CN" dirty="0"/>
              <a:t>85</a:t>
            </a:r>
            <a:r>
              <a:rPr lang="zh-CN" altLang="en-US" dirty="0"/>
              <a:t>的论文统计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492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99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436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 </a:t>
            </a:r>
            <a:r>
              <a:rPr lang="en-US" altLang="zh-CN" dirty="0"/>
              <a:t>4</a:t>
            </a:r>
            <a:r>
              <a:rPr lang="zh-CN" altLang="en-US" dirty="0"/>
              <a:t>个领域  的重要期刊，每个论文分解为</a:t>
            </a:r>
            <a:r>
              <a:rPr lang="en-US" altLang="zh-CN" dirty="0" err="1"/>
              <a:t>mltask</a:t>
            </a:r>
            <a:r>
              <a:rPr lang="zh-CN" altLang="en-US" dirty="0"/>
              <a:t>和</a:t>
            </a:r>
            <a:r>
              <a:rPr lang="en-US" altLang="zh-CN" dirty="0"/>
              <a:t>vis process</a:t>
            </a:r>
            <a:r>
              <a:rPr lang="zh-CN" altLang="en-US" dirty="0"/>
              <a:t>两个部分的归纳  下面是</a:t>
            </a:r>
            <a:r>
              <a:rPr lang="en-US" altLang="zh-CN" dirty="0"/>
              <a:t>85</a:t>
            </a:r>
            <a:r>
              <a:rPr lang="zh-CN" altLang="en-US" dirty="0"/>
              <a:t>的论文统计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67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 </a:t>
            </a:r>
            <a:r>
              <a:rPr lang="en-US" altLang="zh-CN" dirty="0"/>
              <a:t>4</a:t>
            </a:r>
            <a:r>
              <a:rPr lang="zh-CN" altLang="en-US" dirty="0"/>
              <a:t>个领域  的重要期刊，每个论文分解为</a:t>
            </a:r>
            <a:r>
              <a:rPr lang="en-US" altLang="zh-CN" dirty="0" err="1"/>
              <a:t>mltask</a:t>
            </a:r>
            <a:r>
              <a:rPr lang="zh-CN" altLang="en-US" dirty="0"/>
              <a:t>和</a:t>
            </a:r>
            <a:r>
              <a:rPr lang="en-US" altLang="zh-CN" dirty="0"/>
              <a:t>vis process</a:t>
            </a:r>
            <a:r>
              <a:rPr lang="zh-CN" altLang="en-US" dirty="0"/>
              <a:t>两个部分的归纳  下面是</a:t>
            </a:r>
            <a:r>
              <a:rPr lang="en-US" altLang="zh-CN" dirty="0"/>
              <a:t>85</a:t>
            </a:r>
            <a:r>
              <a:rPr lang="zh-CN" altLang="en-US" dirty="0"/>
              <a:t>的论文统计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61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 </a:t>
            </a:r>
            <a:r>
              <a:rPr lang="en-US" altLang="zh-CN" dirty="0"/>
              <a:t>4</a:t>
            </a:r>
            <a:r>
              <a:rPr lang="zh-CN" altLang="en-US" dirty="0"/>
              <a:t>个领域  的重要期刊，每个论文分解为</a:t>
            </a:r>
            <a:r>
              <a:rPr lang="en-US" altLang="zh-CN" dirty="0" err="1"/>
              <a:t>mltask</a:t>
            </a:r>
            <a:r>
              <a:rPr lang="zh-CN" altLang="en-US" dirty="0"/>
              <a:t>和</a:t>
            </a:r>
            <a:r>
              <a:rPr lang="en-US" altLang="zh-CN" dirty="0"/>
              <a:t>vis process</a:t>
            </a:r>
            <a:r>
              <a:rPr lang="zh-CN" altLang="en-US" dirty="0"/>
              <a:t>两个部分的归纳  下面是</a:t>
            </a:r>
            <a:r>
              <a:rPr lang="en-US" altLang="zh-CN" dirty="0"/>
              <a:t>85</a:t>
            </a:r>
            <a:r>
              <a:rPr lang="zh-CN" altLang="en-US" dirty="0"/>
              <a:t>的论文统计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336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 </a:t>
            </a:r>
            <a:r>
              <a:rPr lang="en-US" altLang="zh-CN" dirty="0"/>
              <a:t>4</a:t>
            </a:r>
            <a:r>
              <a:rPr lang="zh-CN" altLang="en-US" dirty="0"/>
              <a:t>个领域  的重要期刊，每个论文分解为</a:t>
            </a:r>
            <a:r>
              <a:rPr lang="en-US" altLang="zh-CN" dirty="0" err="1"/>
              <a:t>mltask</a:t>
            </a:r>
            <a:r>
              <a:rPr lang="zh-CN" altLang="en-US" dirty="0"/>
              <a:t>和</a:t>
            </a:r>
            <a:r>
              <a:rPr lang="en-US" altLang="zh-CN" dirty="0"/>
              <a:t>vis process</a:t>
            </a:r>
            <a:r>
              <a:rPr lang="zh-CN" altLang="en-US" dirty="0"/>
              <a:t>两个部分的归纳  下面是</a:t>
            </a:r>
            <a:r>
              <a:rPr lang="en-US" altLang="zh-CN" dirty="0"/>
              <a:t>85</a:t>
            </a:r>
            <a:r>
              <a:rPr lang="zh-CN" altLang="en-US" dirty="0"/>
              <a:t>的论文统计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26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 </a:t>
            </a:r>
            <a:r>
              <a:rPr lang="en-US" altLang="zh-CN" dirty="0"/>
              <a:t>4</a:t>
            </a:r>
            <a:r>
              <a:rPr lang="zh-CN" altLang="en-US" dirty="0"/>
              <a:t>个领域  的重要期刊，每个论文分解为</a:t>
            </a:r>
            <a:r>
              <a:rPr lang="en-US" altLang="zh-CN" dirty="0" err="1"/>
              <a:t>mltask</a:t>
            </a:r>
            <a:r>
              <a:rPr lang="zh-CN" altLang="en-US" dirty="0"/>
              <a:t>和</a:t>
            </a:r>
            <a:r>
              <a:rPr lang="en-US" altLang="zh-CN" dirty="0"/>
              <a:t>vis process</a:t>
            </a:r>
            <a:r>
              <a:rPr lang="zh-CN" altLang="en-US" dirty="0"/>
              <a:t>两个部分的归纳  下面是</a:t>
            </a:r>
            <a:r>
              <a:rPr lang="en-US" altLang="zh-CN" dirty="0"/>
              <a:t>85</a:t>
            </a:r>
            <a:r>
              <a:rPr lang="zh-CN" altLang="en-US" dirty="0"/>
              <a:t>的论文统计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569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 </a:t>
            </a:r>
            <a:r>
              <a:rPr lang="en-US" altLang="zh-CN" dirty="0"/>
              <a:t>4</a:t>
            </a:r>
            <a:r>
              <a:rPr lang="zh-CN" altLang="en-US" dirty="0"/>
              <a:t>个领域  的重要期刊，每个论文分解为</a:t>
            </a:r>
            <a:r>
              <a:rPr lang="en-US" altLang="zh-CN" dirty="0" err="1"/>
              <a:t>mltask</a:t>
            </a:r>
            <a:r>
              <a:rPr lang="zh-CN" altLang="en-US" dirty="0"/>
              <a:t>和</a:t>
            </a:r>
            <a:r>
              <a:rPr lang="en-US" altLang="zh-CN" dirty="0"/>
              <a:t>vis process</a:t>
            </a:r>
            <a:r>
              <a:rPr lang="zh-CN" altLang="en-US" dirty="0"/>
              <a:t>两个部分的归纳  下面是</a:t>
            </a:r>
            <a:r>
              <a:rPr lang="en-US" altLang="zh-CN" dirty="0"/>
              <a:t>85</a:t>
            </a:r>
            <a:r>
              <a:rPr lang="zh-CN" altLang="en-US" dirty="0"/>
              <a:t>的论文统计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2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 </a:t>
            </a:r>
            <a:r>
              <a:rPr lang="en-US" altLang="zh-CN" dirty="0"/>
              <a:t>4</a:t>
            </a:r>
            <a:r>
              <a:rPr lang="zh-CN" altLang="en-US" dirty="0"/>
              <a:t>个领域  的重要期刊，每个论文分解为</a:t>
            </a:r>
            <a:r>
              <a:rPr lang="en-US" altLang="zh-CN" dirty="0" err="1"/>
              <a:t>mltask</a:t>
            </a:r>
            <a:r>
              <a:rPr lang="zh-CN" altLang="en-US" dirty="0"/>
              <a:t>和</a:t>
            </a:r>
            <a:r>
              <a:rPr lang="en-US" altLang="zh-CN" dirty="0"/>
              <a:t>vis process</a:t>
            </a:r>
            <a:r>
              <a:rPr lang="zh-CN" altLang="en-US" dirty="0"/>
              <a:t>两个部分的归纳  下面是</a:t>
            </a:r>
            <a:r>
              <a:rPr lang="en-US" altLang="zh-CN" dirty="0"/>
              <a:t>85</a:t>
            </a:r>
            <a:r>
              <a:rPr lang="zh-CN" altLang="en-US" dirty="0"/>
              <a:t>的论文统计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99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我们先确定一下这个问题   </a:t>
            </a:r>
            <a:r>
              <a:rPr lang="zh-CN" altLang="en-US" b="0" i="0" dirty="0">
                <a:solidFill>
                  <a:srgbClr val="4A90E2"/>
                </a:solidFill>
                <a:effectLst/>
                <a:latin typeface="Arial" panose="020B0604020202020204" pitchFamily="34" charset="0"/>
              </a:rPr>
              <a:t>给定边界作为输入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37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80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2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我们先确定一下这个问题   </a:t>
            </a:r>
            <a:r>
              <a:rPr lang="zh-CN" altLang="en-US" b="0" i="0" dirty="0">
                <a:solidFill>
                  <a:srgbClr val="4A90E2"/>
                </a:solidFill>
                <a:effectLst/>
                <a:latin typeface="Arial" panose="020B0604020202020204" pitchFamily="34" charset="0"/>
              </a:rPr>
              <a:t>给定边界作为输入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5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这里包括了他想</a:t>
            </a:r>
            <a:r>
              <a:rPr lang="en-US" altLang="zh-CN" dirty="0"/>
              <a:t>argue</a:t>
            </a:r>
            <a:r>
              <a:rPr lang="zh-CN" altLang="en-US" dirty="0"/>
              <a:t>对比的研究    </a:t>
            </a:r>
            <a:r>
              <a:rPr lang="en-US" altLang="zh-CN" dirty="0"/>
              <a:t>1</a:t>
            </a:r>
            <a:r>
              <a:rPr lang="zh-CN" altLang="en-US" dirty="0"/>
              <a:t>有些工作主要聚焦于用</a:t>
            </a:r>
            <a:r>
              <a:rPr lang="en-US" altLang="zh-CN" dirty="0"/>
              <a:t>vis</a:t>
            </a:r>
            <a:r>
              <a:rPr lang="zh-CN" altLang="en-US" dirty="0"/>
              <a:t>来解释</a:t>
            </a:r>
            <a:r>
              <a:rPr lang="en-US" altLang="zh-CN" dirty="0"/>
              <a:t>ml</a:t>
            </a:r>
            <a:r>
              <a:rPr lang="zh-CN" altLang="en-US" dirty="0"/>
              <a:t>，来加强数据分析，</a:t>
            </a:r>
            <a:r>
              <a:rPr lang="en-US" altLang="zh-CN" dirty="0"/>
              <a:t>2</a:t>
            </a:r>
            <a:r>
              <a:rPr lang="zh-CN" altLang="en-US" dirty="0"/>
              <a:t>自动可视化创造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的调查考虑了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ML-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基于和非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ML-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基于的方法。而且只包含了特定的可视化问题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7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这里包括了他想</a:t>
            </a:r>
            <a:r>
              <a:rPr lang="en-US" altLang="zh-CN" dirty="0"/>
              <a:t>argue</a:t>
            </a:r>
            <a:r>
              <a:rPr lang="zh-CN" altLang="en-US" dirty="0"/>
              <a:t>对比的研究    </a:t>
            </a:r>
            <a:r>
              <a:rPr lang="en-US" altLang="zh-CN" dirty="0"/>
              <a:t>1</a:t>
            </a:r>
            <a:r>
              <a:rPr lang="zh-CN" altLang="en-US" dirty="0"/>
              <a:t>有些工作主要聚焦于用</a:t>
            </a:r>
            <a:r>
              <a:rPr lang="en-US" altLang="zh-CN" dirty="0"/>
              <a:t>vis</a:t>
            </a:r>
            <a:r>
              <a:rPr lang="zh-CN" altLang="en-US" dirty="0"/>
              <a:t>来解释</a:t>
            </a:r>
            <a:r>
              <a:rPr lang="en-US" altLang="zh-CN" dirty="0"/>
              <a:t>ml</a:t>
            </a:r>
            <a:r>
              <a:rPr lang="zh-CN" altLang="en-US" dirty="0"/>
              <a:t>，来加强数据分析，</a:t>
            </a:r>
            <a:r>
              <a:rPr lang="en-US" altLang="zh-CN" dirty="0"/>
              <a:t>2</a:t>
            </a:r>
            <a:r>
              <a:rPr lang="zh-CN" altLang="en-US" dirty="0"/>
              <a:t>自动可视化创造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的调查考虑了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ML-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基于和非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ML-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基于的方法。而且只包含了特定的可视化问题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3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这里包括了他想</a:t>
            </a:r>
            <a:r>
              <a:rPr lang="en-US" altLang="zh-CN" dirty="0"/>
              <a:t>argue</a:t>
            </a:r>
            <a:r>
              <a:rPr lang="zh-CN" altLang="en-US" dirty="0"/>
              <a:t>对比的研究    </a:t>
            </a:r>
            <a:r>
              <a:rPr lang="en-US" altLang="zh-CN" dirty="0"/>
              <a:t>1</a:t>
            </a:r>
            <a:r>
              <a:rPr lang="zh-CN" altLang="en-US" dirty="0"/>
              <a:t>有些工作主要聚焦于用</a:t>
            </a:r>
            <a:r>
              <a:rPr lang="en-US" altLang="zh-CN" dirty="0"/>
              <a:t>vis</a:t>
            </a:r>
            <a:r>
              <a:rPr lang="zh-CN" altLang="en-US" dirty="0"/>
              <a:t>来解释</a:t>
            </a:r>
            <a:r>
              <a:rPr lang="en-US" altLang="zh-CN" dirty="0"/>
              <a:t>ml</a:t>
            </a:r>
            <a:r>
              <a:rPr lang="zh-CN" altLang="en-US" dirty="0"/>
              <a:t>，来加强数据分析，</a:t>
            </a:r>
            <a:r>
              <a:rPr lang="en-US" altLang="zh-CN" dirty="0"/>
              <a:t>2</a:t>
            </a:r>
            <a:r>
              <a:rPr lang="zh-CN" altLang="en-US" dirty="0"/>
              <a:t>自动可视化创造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的调查考虑了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ML-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基于和非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ML-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基于的方法。而且只包含了特定的可视化问题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75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 </a:t>
            </a:r>
            <a:r>
              <a:rPr lang="en-US" altLang="zh-CN" dirty="0"/>
              <a:t>4</a:t>
            </a:r>
            <a:r>
              <a:rPr lang="zh-CN" altLang="en-US" dirty="0"/>
              <a:t>个领域  的重要期刊，每个论文分解为</a:t>
            </a:r>
            <a:r>
              <a:rPr lang="en-US" altLang="zh-CN" dirty="0" err="1"/>
              <a:t>mltask</a:t>
            </a:r>
            <a:r>
              <a:rPr lang="zh-CN" altLang="en-US" dirty="0"/>
              <a:t>和</a:t>
            </a:r>
            <a:r>
              <a:rPr lang="en-US" altLang="zh-CN" dirty="0"/>
              <a:t>vis process</a:t>
            </a:r>
            <a:r>
              <a:rPr lang="zh-CN" altLang="en-US" dirty="0"/>
              <a:t>两个部分的归纳  下面是</a:t>
            </a:r>
            <a:r>
              <a:rPr lang="en-US" altLang="zh-CN" dirty="0"/>
              <a:t>85</a:t>
            </a:r>
            <a:r>
              <a:rPr lang="zh-CN" altLang="en-US" dirty="0"/>
              <a:t>的论文统计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56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929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同样是有控制的生成</a:t>
            </a:r>
            <a:r>
              <a:rPr lang="en-US" altLang="zh-CN" dirty="0"/>
              <a:t>,</a:t>
            </a:r>
            <a:r>
              <a:rPr lang="zh-CN" altLang="en-US" dirty="0"/>
              <a:t>这个方法偏向于人工控制</a:t>
            </a:r>
            <a:r>
              <a:rPr lang="en-US" altLang="zh-CN" dirty="0"/>
              <a:t>,</a:t>
            </a:r>
            <a:r>
              <a:rPr lang="zh-CN" altLang="en-US" dirty="0"/>
              <a:t>在设计模型的时候就考虑到其中有哪些哪些地方</a:t>
            </a:r>
            <a:r>
              <a:rPr lang="en-US" altLang="zh-CN" dirty="0"/>
              <a:t>,</a:t>
            </a:r>
            <a:r>
              <a:rPr lang="zh-CN" altLang="en-US" dirty="0"/>
              <a:t>然后控制隐向量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6BA15-D5C3-4D07-9C38-68DF0E4581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7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62397-AD4B-4B18-B6BC-BF2AF28F3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5F5847-DDD8-4516-AA3D-B42400BFE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166E04-1158-4705-AE16-F5234385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57E206-7AA8-47CA-882B-202BE883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97B5A1-3AE9-4470-B459-AD3E8CDB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43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76AC4-0284-4D3C-8E3F-035BB90F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FC0BF1-AAD5-4631-BA22-CDE70EB0E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D6AB22-C3CE-46E5-BE79-8CA07B5C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A1E1CA-B75B-4AC3-895F-487BDC80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A8815A-BFA1-4D5D-9F08-99150293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182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ED65EC-2B20-475E-9B25-6548AE541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F1F192-3809-4CB7-96BA-75A056515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933EE8-6144-4599-85AD-83FBF301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8072D1-6F57-41A8-8492-0D6F4735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6C8E2C-1285-4E74-8400-EE469E68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88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7BE75-D1AF-43B8-AE5E-5A81EAAF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A4663-C5E3-4BDD-B001-D0717B131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BB86ED-65F2-49D8-9685-437D07DF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38B0C9-9229-4FC1-9081-9B466CC9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F5609-CF16-4880-BC7F-0CA199C6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7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8DF1E-A7AA-4B3D-B3F0-5CC1880F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661EAE-2372-4345-9DEA-1A46BC1DF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4D259F-CA8B-461F-A872-F15FD2CD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B5FAA1-54D2-4E3C-A5C2-65D4F47A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6A427-6761-4962-A27E-182D081F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0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DB86B-15D8-4DD5-ABDF-3FE5A874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2A4EB8-14A6-4F5F-A6EF-419B12ED2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7137A4-681D-49B8-944F-C25CD7F14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EFF4E8-1A21-434C-B9FD-77489A50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503C9A-3B27-4026-9889-53719675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5F2D6A-DFC8-499C-AA36-C70F09C4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00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A033F-4D35-413C-8024-1EF3339B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3B2CF6-3FD6-4246-9F34-6A3DF7BA7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473BC6-0BB5-40D2-9B9D-6929F8540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31BE87-3F19-46CC-80EE-832178D87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4553EE-1519-4AB6-85AE-F404D0781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778CE0-F900-4AC0-93C4-2A2317E2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0CF462-3FA6-451A-84CD-E4126369B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A91606-0655-4C9E-9D5D-01155AD9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8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A47A1-7258-43D2-B3B5-B387A360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76C740-9535-41DF-9DB8-B730BED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DB5AC4-AFAA-4EAD-9619-D8390B2A2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531571-E369-4E0D-AC01-30F4074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87CA30-0545-4F14-86B7-A5BBB447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6ED9E8-7F38-4AEE-B21F-23511B87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E3FA9C-8B70-4942-A872-AB8932B9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9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DE721-B3DD-41C9-9DB7-B06F5AC8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C767D-CDD1-4FDA-9D08-8C9CC9959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F0D52E-CB48-4195-AC61-CD5A73F44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8B3AED-223E-497C-9EDA-37E985206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23159C-1D8A-4C1F-BBCE-9EF8D007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2C744E-949C-48D7-AE63-41EBDC1F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9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CC648-D2D0-43D8-A45C-EA516326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65A38B-7D9B-45D3-807E-D7A4F1035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F85C92-BB38-4635-84AC-4073EA246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9870B4-B000-4443-A453-0AD2D083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639393-1B8B-48DC-9DC0-5B1F9EBD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8D6394-5342-4A02-8691-AB16CF09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08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116232-4F9D-4B72-A0DB-61ECEEE1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F5C275-1994-48DD-A6F2-C8D7B3CB1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28C98A-892B-4C94-906C-ED4382836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5D338-E295-4DB2-8245-A10BFEDCC868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316305-2DDC-4B35-88A0-E32F6E5F1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4F084-E947-4275-86B1-E58769710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B38E8-FE26-4E83-BBC2-D6DAAB0A6A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98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5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ubeeshvasu/Awsome_Deep_Geometry_Learning" TargetMode="External"/><Relationship Id="rId3" Type="http://schemas.openxmlformats.org/officeDocument/2006/relationships/image" Target="../media/image58.png"/><Relationship Id="rId7" Type="http://schemas.openxmlformats.org/officeDocument/2006/relationships/hyperlink" Target="https://github.com/timzhang642/3D-Machine-Learn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eihaox/awesome-neural-rendering" TargetMode="External"/><Relationship Id="rId5" Type="http://schemas.openxmlformats.org/officeDocument/2006/relationships/hyperlink" Target="https://awesomeopensource.com/project/wangzheallen/awesome-human-pose-estimation?__cf_chl_captcha_tk__=8cd44ab68e480613736dfa7fe88a367770b5e7fe-1614226171-0-AYD0kzrlYsU8po5qhUiTsJNJMWO_nuBT1h_hxSCAT2DvEkn0D_uiT2X5bA5LGCc6sJ3HR6DNAQQ6L9ULQBmNtLsqfupD40eLDlcAiYg2udWEb7EsK0y5DuE49f4AThpVBwMVulHtrHilbsWL9fWtc1aLGYOkAdX7a1PSO8avR2---frTx48qB_tT0F1JlFOaY_y8g-mrH9KNkzF42Lxx3PMDL2umUWqmhHOE1Y2d0tTJLhYJ5yMUPkEjR1Qlpuhqk__0qmkbZa1B_BiLFr0SWJjSZf98gdW5Mt4PKMdB8Ids2Mj3p-U09T770WtZLUwVgGqWkS5Gv4MH4jBPTY7-7qw8jWkObJa50DoIz6d3JQJfTv4w-0UU3Tf4xwTZUMFMUgC8OAJEZH0cu_0lzThuwwS9kZDQpK_H-9krsvb6XITeZWaIom0x1NJYK1JI4b32rfOz2EFJmGVso3K8Fh3T7q6S-JJbmpdHqh9yxEg_UdHREu-TSRv0rutf7hXh3M5_O2PJTPljje_NYVcPkLelgEu95F2gnoDtm0UX9T0d3MCVxXuDgEJhj2beYiJ6SX0ajys19m0jvmp3sjRKzZuiEa3Cp0JI-0WCJw-FnCgQwFqUlWEoLPZ_u2zI_iQWN8mCcYE17iWpVbat1fjVKPHVFhc" TargetMode="External"/><Relationship Id="rId10" Type="http://schemas.openxmlformats.org/officeDocument/2006/relationships/hyperlink" Target="https://github.com/weihaox/awesome-image-translation/blob/master/awesome-gan-inversion.md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github.com/vsitzmann/awesome-implicit-representation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zhang642/3D-Machine-Learning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github.com/weihaox/awesome-neural-rende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esomeopensource.com/project/wangzheallen/awesome-human-pose-estimation?__cf_chl_captcha_tk__=8cd44ab68e480613736dfa7fe88a367770b5e7fe-1614226171-0-AYD0kzrlYsU8po5qhUiTsJNJMWO_nuBT1h_hxSCAT2DvEkn0D_uiT2X5bA5LGCc6sJ3HR6DNAQQ6L9ULQBmNtLsqfupD40eLDlcAiYg2udWEb7EsK0y5DuE49f4AThpVBwMVulHtrHilbsWL9fWtc1aLGYOkAdX7a1PSO8avR2---frTx48qB_tT0F1JlFOaY_y8g-mrH9KNkzF42Lxx3PMDL2umUWqmhHOE1Y2d0tTJLhYJ5yMUPkEjR1Qlpuhqk__0qmkbZa1B_BiLFr0SWJjSZf98gdW5Mt4PKMdB8Ids2Mj3p-U09T770WtZLUwVgGqWkS5Gv4MH4jBPTY7-7qw8jWkObJa50DoIz6d3JQJfTv4w-0UU3Tf4xwTZUMFMUgC8OAJEZH0cu_0lzThuwwS9kZDQpK_H-9krsvb6XITeZWaIom0x1NJYK1JI4b32rfOz2EFJmGVso3K8Fh3T7q6S-JJbmpdHqh9yxEg_UdHREu-TSRv0rutf7hXh3M5_O2PJTPljje_NYVcPkLelgEu95F2gnoDtm0UX9T0d3MCVxXuDgEJhj2beYiJ6SX0ajys19m0jvmp3sjRKzZuiEa3Cp0JI-0WCJw-FnCgQwFqUlWEoLPZ_u2zI_iQWN8mCcYE17iWpVbat1fjVKPHVFhc" TargetMode="External"/><Relationship Id="rId11" Type="http://schemas.openxmlformats.org/officeDocument/2006/relationships/hyperlink" Target="https://github.com/weihaox/awesome-image-translation/blob/master/awesome-gan-inversion.md" TargetMode="External"/><Relationship Id="rId5" Type="http://schemas.openxmlformats.org/officeDocument/2006/relationships/image" Target="../media/image16.jpeg"/><Relationship Id="rId10" Type="http://schemas.openxmlformats.org/officeDocument/2006/relationships/hyperlink" Target="https://github.com/vsitzmann/awesome-implicit-representations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github.com/subeeshvasu/Awsome_Deep_Geometry_Learn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F4BB1-3F9A-430B-8192-A1CF7CE9C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0410" y="131006"/>
            <a:ext cx="9571179" cy="98470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以</a:t>
            </a:r>
            <a:r>
              <a:rPr lang="zh-CN" altLang="en-US" dirty="0">
                <a:solidFill>
                  <a:schemeClr val="accent1"/>
                </a:solidFill>
              </a:rPr>
              <a:t>生成</a:t>
            </a:r>
            <a:r>
              <a:rPr lang="zh-CN" altLang="en-US" dirty="0"/>
              <a:t>为目的隐空间操作方法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4C7DBF-0568-4373-97E1-CE5416434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410" y="5685336"/>
            <a:ext cx="9144000" cy="1768474"/>
          </a:xfrm>
        </p:spPr>
        <p:txBody>
          <a:bodyPr>
            <a:normAutofit/>
          </a:bodyPr>
          <a:lstStyle/>
          <a:p>
            <a:r>
              <a:rPr lang="en-US" altLang="zh-CN" dirty="0"/>
              <a:t>GAN Inversion : A survey; https://</a:t>
            </a:r>
            <a:r>
              <a:rPr lang="en-US" altLang="zh-CN" dirty="0" err="1"/>
              <a:t>www.gwern.net</a:t>
            </a:r>
            <a:r>
              <a:rPr lang="en-US" altLang="zh-CN" dirty="0"/>
              <a:t>/Faces; </a:t>
            </a:r>
            <a:r>
              <a:rPr lang="en-US" altLang="zh-CN" dirty="0" err="1"/>
              <a:t>3DGV</a:t>
            </a:r>
            <a:endParaRPr lang="en-US" altLang="zh-CN" dirty="0"/>
          </a:p>
          <a:p>
            <a:r>
              <a:rPr lang="zh-CN" altLang="en-US" dirty="0"/>
              <a:t>汇报人：梁天一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CFE9A7E-BDCF-4CB7-96B6-DAB10BB6FAF5}"/>
              </a:ext>
            </a:extLst>
          </p:cNvPr>
          <p:cNvGrpSpPr/>
          <p:nvPr/>
        </p:nvGrpSpPr>
        <p:grpSpPr>
          <a:xfrm>
            <a:off x="2142095" y="1044145"/>
            <a:ext cx="3740315" cy="2605042"/>
            <a:chOff x="2678587" y="1061460"/>
            <a:chExt cx="3740315" cy="260504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22E52B8-E43A-4E82-AF35-B5DB9FE45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587" y="1061460"/>
              <a:ext cx="3740315" cy="236754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CD879EB-71BF-46AD-91AD-8CC31E194F74}"/>
                </a:ext>
              </a:extLst>
            </p:cNvPr>
            <p:cNvSpPr txBox="1"/>
            <p:nvPr/>
          </p:nvSpPr>
          <p:spPr>
            <a:xfrm>
              <a:off x="4209160" y="3297170"/>
              <a:ext cx="12839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 err="1"/>
                <a:t>GANSpace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376F78A-60CB-4BCB-BA6E-5AAD6FA573A3}"/>
              </a:ext>
            </a:extLst>
          </p:cNvPr>
          <p:cNvGrpSpPr/>
          <p:nvPr/>
        </p:nvGrpSpPr>
        <p:grpSpPr>
          <a:xfrm>
            <a:off x="95871" y="1019878"/>
            <a:ext cx="1939658" cy="2754600"/>
            <a:chOff x="95871" y="1019878"/>
            <a:chExt cx="2445356" cy="3553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C7ED8E5-694F-41B3-93C2-0101F61A7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71" y="1019878"/>
              <a:ext cx="2445356" cy="3299142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8F546C8-2F3C-4F21-9591-3B10349F733B}"/>
                </a:ext>
              </a:extLst>
            </p:cNvPr>
            <p:cNvSpPr txBox="1"/>
            <p:nvPr/>
          </p:nvSpPr>
          <p:spPr>
            <a:xfrm>
              <a:off x="231102" y="4319020"/>
              <a:ext cx="231012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/>
                <a:t>GAN Inversion: A Survey</a:t>
              </a:r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75E44EA-02DF-431A-A002-BC17BD8BC7BD}"/>
              </a:ext>
            </a:extLst>
          </p:cNvPr>
          <p:cNvGrpSpPr/>
          <p:nvPr/>
        </p:nvGrpSpPr>
        <p:grpSpPr>
          <a:xfrm>
            <a:off x="5993951" y="1066717"/>
            <a:ext cx="2855495" cy="2989644"/>
            <a:chOff x="9026662" y="2444747"/>
            <a:chExt cx="2855495" cy="298964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E296231-93BA-4EDC-A843-4416CC93A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6662" y="2444747"/>
              <a:ext cx="2855495" cy="27387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3977BD3-FB5C-4F09-827B-FDB72D25709A}"/>
                </a:ext>
              </a:extLst>
            </p:cNvPr>
            <p:cNvSpPr txBox="1"/>
            <p:nvPr/>
          </p:nvSpPr>
          <p:spPr>
            <a:xfrm>
              <a:off x="10239618" y="5180475"/>
              <a:ext cx="128394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 err="1"/>
                <a:t>ScatterNet</a:t>
              </a:r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DA6DA18-030F-40EC-8935-5C8EFA8474D7}"/>
              </a:ext>
            </a:extLst>
          </p:cNvPr>
          <p:cNvGrpSpPr/>
          <p:nvPr/>
        </p:nvGrpSpPr>
        <p:grpSpPr>
          <a:xfrm>
            <a:off x="95871" y="3774478"/>
            <a:ext cx="4099201" cy="1544831"/>
            <a:chOff x="2652473" y="3612734"/>
            <a:chExt cx="5581234" cy="199772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E327B19-F459-4FE7-89FB-E045321B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2473" y="3612734"/>
              <a:ext cx="5581234" cy="1857331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1D43BED-034E-4324-B5C6-AA59225B604E}"/>
                </a:ext>
              </a:extLst>
            </p:cNvPr>
            <p:cNvSpPr txBox="1"/>
            <p:nvPr/>
          </p:nvSpPr>
          <p:spPr>
            <a:xfrm>
              <a:off x="5069256" y="5364240"/>
              <a:ext cx="23101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1000" kern="120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SAGNet</a:t>
              </a:r>
              <a:endParaRPr lang="zh-CN" altLang="zh-CN" sz="1000" dirty="0">
                <a:effectLst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ABCA8A-7BC0-431D-B423-5A75BDE9D595}"/>
              </a:ext>
            </a:extLst>
          </p:cNvPr>
          <p:cNvGrpSpPr/>
          <p:nvPr/>
        </p:nvGrpSpPr>
        <p:grpSpPr>
          <a:xfrm>
            <a:off x="8737905" y="1019878"/>
            <a:ext cx="2894318" cy="2136624"/>
            <a:chOff x="8890076" y="3389360"/>
            <a:chExt cx="2894318" cy="2136624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66B54C-39F6-405A-9643-E32ED505AFEC}"/>
                </a:ext>
              </a:extLst>
            </p:cNvPr>
            <p:cNvSpPr txBox="1"/>
            <p:nvPr/>
          </p:nvSpPr>
          <p:spPr>
            <a:xfrm>
              <a:off x="9474269" y="5125874"/>
              <a:ext cx="23101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b="0" i="0" dirty="0">
                  <a:solidFill>
                    <a:srgbClr val="4D5156"/>
                  </a:solidFill>
                  <a:effectLst/>
                  <a:latin typeface="Roboto"/>
                </a:rPr>
                <a:t>Learning Shape Templates With </a:t>
              </a:r>
              <a:r>
                <a:rPr lang="en-US" altLang="zh-CN" sz="1000" b="0" i="0" dirty="0">
                  <a:solidFill>
                    <a:srgbClr val="EA4335"/>
                  </a:solidFill>
                  <a:effectLst/>
                  <a:latin typeface="Roboto"/>
                </a:rPr>
                <a:t>Structured Implicit Functions</a:t>
              </a:r>
              <a:endParaRPr lang="zh-CN" altLang="en-US" sz="1000" dirty="0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147E9A4-82DB-49EA-931E-91ED7ECE3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0076" y="3389360"/>
              <a:ext cx="2742147" cy="1773798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FABDA74-F463-4F0F-80B5-3181957A1658}"/>
              </a:ext>
            </a:extLst>
          </p:cNvPr>
          <p:cNvGrpSpPr/>
          <p:nvPr/>
        </p:nvGrpSpPr>
        <p:grpSpPr>
          <a:xfrm>
            <a:off x="8850275" y="3193522"/>
            <a:ext cx="6566677" cy="2125787"/>
            <a:chOff x="8850275" y="3193522"/>
            <a:chExt cx="6566677" cy="2125787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5A4CCFA-9EFC-4182-B803-D35D64B17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50275" y="3193522"/>
              <a:ext cx="3245854" cy="1725677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A54926F-E916-49D2-A222-3C41C0D80539}"/>
                </a:ext>
              </a:extLst>
            </p:cNvPr>
            <p:cNvSpPr txBox="1"/>
            <p:nvPr/>
          </p:nvSpPr>
          <p:spPr>
            <a:xfrm>
              <a:off x="9322098" y="4919199"/>
              <a:ext cx="60948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00" dirty="0"/>
                <a:t>Learning an Intrinsic Garment Space for </a:t>
              </a:r>
              <a:endParaRPr lang="en-US" altLang="zh-CN" sz="1000" dirty="0"/>
            </a:p>
            <a:p>
              <a:r>
                <a:rPr lang="zh-CN" altLang="en-US" sz="1000" dirty="0"/>
                <a:t>Interactive Authoring of Garment Animation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7895810-F3BD-450D-8845-0204B389A18E}"/>
              </a:ext>
            </a:extLst>
          </p:cNvPr>
          <p:cNvGrpSpPr/>
          <p:nvPr/>
        </p:nvGrpSpPr>
        <p:grpSpPr>
          <a:xfrm>
            <a:off x="3792774" y="3714583"/>
            <a:ext cx="2180254" cy="1854020"/>
            <a:chOff x="3792774" y="3714583"/>
            <a:chExt cx="2180254" cy="185402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91E0878-2297-4383-B48B-12A3B214B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1156" y="3714583"/>
              <a:ext cx="1701872" cy="1430353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09FDAFF-E3B0-4E41-9E6C-90FD732553D4}"/>
                </a:ext>
              </a:extLst>
            </p:cNvPr>
            <p:cNvSpPr txBox="1"/>
            <p:nvPr/>
          </p:nvSpPr>
          <p:spPr>
            <a:xfrm>
              <a:off x="3792774" y="5168493"/>
              <a:ext cx="21773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b="0" i="0" u="none" strike="noStrike" baseline="0" dirty="0">
                  <a:latin typeface="NimbusRomNo9L-Medi"/>
                </a:rPr>
                <a:t>Neural Cages </a:t>
              </a:r>
            </a:p>
            <a:p>
              <a:r>
                <a:rPr lang="en-US" altLang="zh-CN" sz="1000" b="0" i="0" u="none" strike="noStrike" baseline="0" dirty="0">
                  <a:latin typeface="NimbusRomNo9L-Medi"/>
                </a:rPr>
                <a:t>for Detail-Preserving 3D Deformations</a:t>
              </a:r>
              <a:endParaRPr lang="zh-CN" altLang="en-US" sz="1000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08C1A12-104A-42CA-B9B9-DE4E9CA267E5}"/>
              </a:ext>
            </a:extLst>
          </p:cNvPr>
          <p:cNvGrpSpPr/>
          <p:nvPr/>
        </p:nvGrpSpPr>
        <p:grpSpPr>
          <a:xfrm>
            <a:off x="3672668" y="4021416"/>
            <a:ext cx="7709578" cy="1648921"/>
            <a:chOff x="3672668" y="4021416"/>
            <a:chExt cx="7709578" cy="1648921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63C5760-475B-4A6E-85D4-65ED252B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26460" y="4021416"/>
              <a:ext cx="1790475" cy="1280852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91D4234-E0A2-49A6-9022-2726EE5DF5DC}"/>
                </a:ext>
              </a:extLst>
            </p:cNvPr>
            <p:cNvSpPr txBox="1"/>
            <p:nvPr/>
          </p:nvSpPr>
          <p:spPr>
            <a:xfrm>
              <a:off x="3672668" y="5270227"/>
              <a:ext cx="77095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zh-CN" sz="1000" i="0" dirty="0">
                  <a:solidFill>
                    <a:srgbClr val="222222"/>
                  </a:solidFill>
                  <a:effectLst/>
                  <a:latin typeface="Helvetica Neue"/>
                </a:rPr>
                <a:t>Designing Chain Reaction Contraptions</a:t>
              </a:r>
            </a:p>
            <a:p>
              <a:pPr algn="ctr" rtl="0"/>
              <a:r>
                <a:rPr lang="en-US" altLang="zh-CN" sz="1000" i="0" dirty="0">
                  <a:solidFill>
                    <a:srgbClr val="222222"/>
                  </a:solidFill>
                  <a:effectLst/>
                  <a:latin typeface="Helvetica Neue"/>
                </a:rPr>
                <a:t> from Causal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90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51"/>
    </mc:Choice>
    <mc:Fallback xmlns="">
      <p:transition spd="slow" advTm="275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限制隐空间区域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B49635-AF81-47BA-9F02-BF72AEFD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81" y="1489458"/>
            <a:ext cx="3134590" cy="45332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8DF05C-047D-4140-8FC2-F3FEF3A1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3" y="4118899"/>
            <a:ext cx="2714231" cy="19947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1869BF-9EAC-486E-98B5-3942B7FDE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01" y="3588315"/>
            <a:ext cx="2923809" cy="419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CC391A6-665D-47D2-B8BC-9A1651D50D23}"/>
              </a:ext>
            </a:extLst>
          </p:cNvPr>
          <p:cNvSpPr txBox="1"/>
          <p:nvPr/>
        </p:nvSpPr>
        <p:spPr>
          <a:xfrm>
            <a:off x="829033" y="1364849"/>
            <a:ext cx="73116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保证</a:t>
            </a:r>
            <a:r>
              <a:rPr lang="zh-CN" altLang="en-US" dirty="0">
                <a:solidFill>
                  <a:schemeClr val="accent1"/>
                </a:solidFill>
              </a:rPr>
              <a:t>生成</a:t>
            </a:r>
            <a:r>
              <a:rPr lang="zh-CN" altLang="en-US" dirty="0"/>
              <a:t>物具有高质量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zh-CN" altLang="en-US" dirty="0"/>
              <a:t>约束隐空间的采样范围</a:t>
            </a:r>
            <a:endParaRPr lang="en-US" altLang="zh-CN" dirty="0"/>
          </a:p>
          <a:p>
            <a:r>
              <a:rPr lang="en-US" altLang="zh-CN" dirty="0"/>
              <a:t>Example:</a:t>
            </a:r>
          </a:p>
          <a:p>
            <a:r>
              <a:rPr lang="en-US" altLang="zh-CN" dirty="0"/>
              <a:t>Stylegan:</a:t>
            </a:r>
            <a:r>
              <a:rPr lang="zh-CN" altLang="en-US" dirty="0"/>
              <a:t>truncation trick</a:t>
            </a:r>
            <a:endParaRPr lang="en-US" altLang="zh-CN" dirty="0"/>
          </a:p>
          <a:p>
            <a:r>
              <a:rPr lang="en-US" altLang="zh-CN" dirty="0"/>
              <a:t>Learning-based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C43675-310E-425B-AF06-EF02AA256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385" y="1364849"/>
            <a:ext cx="4592543" cy="33429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ABA04DC-5EF8-4EC8-8A81-A8B7DC2B264D}"/>
              </a:ext>
            </a:extLst>
          </p:cNvPr>
          <p:cNvSpPr txBox="1"/>
          <p:nvPr/>
        </p:nvSpPr>
        <p:spPr>
          <a:xfrm>
            <a:off x="7989112" y="4715863"/>
            <a:ext cx="69405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Designing Chain Reaction Contraptions from Causal Graphs</a:t>
            </a:r>
          </a:p>
        </p:txBody>
      </p:sp>
    </p:spTree>
    <p:extLst>
      <p:ext uri="{BB962C8B-B14F-4D97-AF65-F5344CB8AC3E}">
        <p14:creationId xmlns:p14="http://schemas.microsoft.com/office/powerpoint/2010/main" val="222934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78"/>
    </mc:Choice>
    <mc:Fallback xmlns="">
      <p:transition spd="slow" advTm="7177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Interpretable direction/trace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0F075D-FD1A-40DD-B361-C349A913D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31" y="1690688"/>
            <a:ext cx="6181618" cy="14100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011179-FFDF-41ED-AEF0-C5ACDF8B6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834" y="3410288"/>
            <a:ext cx="6104306" cy="34477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7410D6-8F10-435B-A25B-E63E56EB1948}"/>
              </a:ext>
            </a:extLst>
          </p:cNvPr>
          <p:cNvSpPr txBox="1"/>
          <p:nvPr/>
        </p:nvSpPr>
        <p:spPr>
          <a:xfrm>
            <a:off x="838200" y="1388137"/>
            <a:ext cx="73116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交互式地</a:t>
            </a:r>
            <a:r>
              <a:rPr lang="zh-CN" altLang="en-US" dirty="0">
                <a:solidFill>
                  <a:schemeClr val="accent1"/>
                </a:solidFill>
              </a:rPr>
              <a:t>编辑</a:t>
            </a:r>
            <a:r>
              <a:rPr lang="zh-CN" altLang="en-US" dirty="0"/>
              <a:t>生成物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zh-CN" altLang="en-US" dirty="0"/>
              <a:t>约束隐空间的采样范围</a:t>
            </a:r>
            <a:endParaRPr lang="en-US" altLang="zh-CN" dirty="0"/>
          </a:p>
          <a:p>
            <a:r>
              <a:rPr lang="en-US" altLang="zh-CN" dirty="0"/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有监督的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无监督的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Sample-based:GANSpace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Learning-based:InterFaceGAN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Closed-Form:</a:t>
            </a:r>
            <a:r>
              <a:rPr lang="en-US" altLang="zh-CN" b="1" dirty="0" err="1"/>
              <a:t>Sefa</a:t>
            </a:r>
            <a:r>
              <a:rPr lang="en-US" altLang="zh-CN" dirty="0"/>
              <a:t> / </a:t>
            </a:r>
            <a:r>
              <a:rPr lang="en-US" altLang="zh-CN" dirty="0" err="1"/>
              <a:t>ISDA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http://47.101.153.195:32007/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B332D-B9D6-4E06-9F67-23033983C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47" y="4847505"/>
            <a:ext cx="4649684" cy="107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77"/>
    </mc:Choice>
    <mc:Fallback xmlns="">
      <p:transition spd="slow" advTm="6637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Interpretable direction/trace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7410D6-8F10-435B-A25B-E63E56EB1948}"/>
              </a:ext>
            </a:extLst>
          </p:cNvPr>
          <p:cNvSpPr txBox="1"/>
          <p:nvPr/>
        </p:nvSpPr>
        <p:spPr>
          <a:xfrm>
            <a:off x="838200" y="1388137"/>
            <a:ext cx="73116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交互式地</a:t>
            </a:r>
            <a:r>
              <a:rPr lang="zh-CN" altLang="en-US" dirty="0">
                <a:solidFill>
                  <a:schemeClr val="accent1"/>
                </a:solidFill>
              </a:rPr>
              <a:t>编辑</a:t>
            </a:r>
            <a:r>
              <a:rPr lang="zh-CN" altLang="en-US" dirty="0"/>
              <a:t>生成物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zh-CN" altLang="en-US" dirty="0"/>
              <a:t>约束隐空间的采样范围</a:t>
            </a:r>
            <a:endParaRPr lang="en-US" altLang="zh-CN" dirty="0"/>
          </a:p>
          <a:p>
            <a:r>
              <a:rPr lang="en-US" altLang="zh-CN" dirty="0"/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有监督的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无监督的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Sample-based:GANSpace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Learning-based:InterFaceGAN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Closed-Form:</a:t>
            </a:r>
            <a:r>
              <a:rPr lang="en-US" altLang="zh-CN" b="1" dirty="0" err="1"/>
              <a:t>Sefa</a:t>
            </a:r>
            <a:r>
              <a:rPr lang="en-US" altLang="zh-CN" dirty="0"/>
              <a:t> / </a:t>
            </a:r>
            <a:r>
              <a:rPr lang="en-US" altLang="zh-CN" dirty="0" err="1"/>
              <a:t>ISDA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http://47.101.153.195:32007/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C1E8A3-E8F1-4476-82CD-C01535DBB551}"/>
              </a:ext>
            </a:extLst>
          </p:cNvPr>
          <p:cNvSpPr txBox="1"/>
          <p:nvPr/>
        </p:nvSpPr>
        <p:spPr>
          <a:xfrm>
            <a:off x="4189241" y="5081456"/>
            <a:ext cx="6941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DO NOT ESCAPE FROM THE MANIFOLD: DISCOVERING THE LOCAL COORDINATES ON THE LATENT SPACE OF </a:t>
            </a:r>
            <a:r>
              <a:rPr lang="en-US" altLang="zh-CN" dirty="0" err="1"/>
              <a:t>GANS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BC3372-1362-48C2-892F-A8C66B91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28" y="1529542"/>
            <a:ext cx="9376630" cy="3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5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77"/>
    </mc:Choice>
    <mc:Fallback xmlns="">
      <p:transition spd="slow" advTm="6637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Inversion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A79412-3212-4178-906D-F8CAFA81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229" y="6111923"/>
            <a:ext cx="1980952" cy="380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0A2987-A889-4744-B7B9-13E60E81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619" y="2008990"/>
            <a:ext cx="4552381" cy="39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61DBD5-DD32-4F71-BBB4-F8A5C4B5EC04}"/>
              </a:ext>
            </a:extLst>
          </p:cNvPr>
          <p:cNvSpPr txBox="1"/>
          <p:nvPr/>
        </p:nvSpPr>
        <p:spPr>
          <a:xfrm>
            <a:off x="838200" y="1388137"/>
            <a:ext cx="58267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要用深度生成模型来进行图像处理时</a:t>
            </a:r>
            <a:r>
              <a:rPr lang="en-US" altLang="zh-CN" dirty="0"/>
              <a:t>,</a:t>
            </a:r>
            <a:r>
              <a:rPr lang="zh-CN" altLang="en-US" dirty="0"/>
              <a:t>需要将不在训练集中的真实图像学到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zh-CN" altLang="en-US" dirty="0"/>
              <a:t>将可能位于训练集之外的物体也</a:t>
            </a:r>
            <a:r>
              <a:rPr lang="zh-CN" altLang="en-US" dirty="0">
                <a:solidFill>
                  <a:srgbClr val="FF0000"/>
                </a:solidFill>
              </a:rPr>
              <a:t>嵌入</a:t>
            </a:r>
            <a:r>
              <a:rPr lang="zh-CN" altLang="en-US" dirty="0"/>
              <a:t>到隐空间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基于优化的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基于学习的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混合的方法</a:t>
            </a:r>
            <a:endParaRPr lang="en-US" altLang="zh-CN" dirty="0"/>
          </a:p>
          <a:p>
            <a:r>
              <a:rPr lang="en-US" altLang="zh-CN" dirty="0"/>
              <a:t>Example:</a:t>
            </a:r>
          </a:p>
          <a:p>
            <a:r>
              <a:rPr lang="en-US" altLang="zh-CN" dirty="0"/>
              <a:t>GAN </a:t>
            </a:r>
            <a:r>
              <a:rPr lang="en-US" altLang="zh-CN" dirty="0" err="1"/>
              <a:t>Inversion:A</a:t>
            </a:r>
            <a:r>
              <a:rPr lang="en-US" altLang="zh-CN" dirty="0"/>
              <a:t> Survey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36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8"/>
    </mc:Choice>
    <mc:Fallback xmlns="">
      <p:transition spd="slow" advTm="6608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Inversion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61DBD5-DD32-4F71-BBB4-F8A5C4B5EC04}"/>
              </a:ext>
            </a:extLst>
          </p:cNvPr>
          <p:cNvSpPr txBox="1"/>
          <p:nvPr/>
        </p:nvSpPr>
        <p:spPr>
          <a:xfrm>
            <a:off x="838200" y="1388137"/>
            <a:ext cx="7311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要用深度生成模型来进行图像处理时</a:t>
            </a:r>
            <a:r>
              <a:rPr lang="en-US" altLang="zh-CN" dirty="0"/>
              <a:t>,</a:t>
            </a:r>
            <a:r>
              <a:rPr lang="zh-CN" altLang="en-US" dirty="0"/>
              <a:t>需要将不在训练集中的真实图像学到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zh-CN" altLang="en-US" dirty="0"/>
              <a:t>将可能位于训练集之外的物体也</a:t>
            </a:r>
            <a:r>
              <a:rPr lang="zh-CN" altLang="en-US" dirty="0">
                <a:solidFill>
                  <a:srgbClr val="FF0000"/>
                </a:solidFill>
              </a:rPr>
              <a:t>嵌入</a:t>
            </a:r>
            <a:r>
              <a:rPr lang="zh-CN" altLang="en-US" dirty="0"/>
              <a:t>到隐空间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基于优化的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基于学习的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混合的方法</a:t>
            </a:r>
            <a:endParaRPr lang="en-US" altLang="zh-CN" dirty="0"/>
          </a:p>
          <a:p>
            <a:r>
              <a:rPr lang="en-US" altLang="zh-CN" dirty="0"/>
              <a:t>Example:</a:t>
            </a:r>
          </a:p>
          <a:p>
            <a:r>
              <a:rPr lang="en-US" altLang="zh-CN" dirty="0"/>
              <a:t>GAN </a:t>
            </a:r>
            <a:r>
              <a:rPr lang="en-US" altLang="zh-CN" dirty="0" err="1"/>
              <a:t>Inversion:A</a:t>
            </a:r>
            <a:r>
              <a:rPr lang="en-US" altLang="zh-CN" dirty="0"/>
              <a:t> Survey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DD1CF9-4FC6-4191-AF13-C72D2AEF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80" y="2914539"/>
            <a:ext cx="6057760" cy="35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8"/>
    </mc:Choice>
    <mc:Fallback xmlns="">
      <p:transition spd="slow" advTm="6608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Inversion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61DBD5-DD32-4F71-BBB4-F8A5C4B5EC04}"/>
              </a:ext>
            </a:extLst>
          </p:cNvPr>
          <p:cNvSpPr txBox="1"/>
          <p:nvPr/>
        </p:nvSpPr>
        <p:spPr>
          <a:xfrm>
            <a:off x="838200" y="1388137"/>
            <a:ext cx="73116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要用深度生成模型来进行图像处理时</a:t>
            </a:r>
            <a:r>
              <a:rPr lang="en-US" altLang="zh-CN" dirty="0"/>
              <a:t>,</a:t>
            </a:r>
            <a:r>
              <a:rPr lang="zh-CN" altLang="en-US" dirty="0"/>
              <a:t>需要将不在训练集中的真实图像学到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zh-CN" altLang="en-US" dirty="0"/>
              <a:t>将可能位于训练集之外的物体也</a:t>
            </a:r>
            <a:r>
              <a:rPr lang="zh-CN" altLang="en-US" dirty="0">
                <a:solidFill>
                  <a:srgbClr val="FF0000"/>
                </a:solidFill>
              </a:rPr>
              <a:t>嵌入</a:t>
            </a:r>
            <a:r>
              <a:rPr lang="zh-CN" altLang="en-US" dirty="0"/>
              <a:t>到隐空间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基于优化的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基于学习的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混合的方法</a:t>
            </a:r>
            <a:endParaRPr lang="en-US" altLang="zh-CN" dirty="0"/>
          </a:p>
          <a:p>
            <a:r>
              <a:rPr lang="en-US" altLang="zh-CN" dirty="0"/>
              <a:t>Example:</a:t>
            </a:r>
          </a:p>
          <a:p>
            <a:r>
              <a:rPr lang="en-US" altLang="zh-CN" dirty="0"/>
              <a:t>GAN </a:t>
            </a:r>
            <a:r>
              <a:rPr lang="en-US" altLang="zh-CN" dirty="0" err="1"/>
              <a:t>Inversion:A</a:t>
            </a:r>
            <a:r>
              <a:rPr lang="en-US" altLang="zh-CN" dirty="0"/>
              <a:t> Survey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DD1CF9-4FC6-4191-AF13-C72D2AEF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77" y="2244560"/>
            <a:ext cx="4932651" cy="29137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18698E-4ACA-4FD1-A2C1-DD1BCCD8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94" y="2244560"/>
            <a:ext cx="6093995" cy="39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8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8"/>
    </mc:Choice>
    <mc:Fallback xmlns="">
      <p:transition spd="slow" advTm="6608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Share one space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31FA28-C614-413A-ADEF-9640505D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402"/>
            <a:ext cx="5485714" cy="322857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FDF1B1F-C919-4B06-8A60-F4E757D9E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8" y="3304973"/>
            <a:ext cx="5661144" cy="26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4CCBCD-A2D2-46BF-ADD0-709EFBB7B015}"/>
              </a:ext>
            </a:extLst>
          </p:cNvPr>
          <p:cNvSpPr txBox="1"/>
          <p:nvPr/>
        </p:nvSpPr>
        <p:spPr>
          <a:xfrm>
            <a:off x="838200" y="1388137"/>
            <a:ext cx="73116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生成完全不同类型的数据组合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zh-CN" altLang="en-US" dirty="0"/>
              <a:t>把多模态的数据</a:t>
            </a:r>
            <a:r>
              <a:rPr lang="zh-CN" altLang="en-US" dirty="0">
                <a:solidFill>
                  <a:srgbClr val="FF0000"/>
                </a:solidFill>
              </a:rPr>
              <a:t>嵌入</a:t>
            </a:r>
            <a:r>
              <a:rPr lang="zh-CN" altLang="en-US" dirty="0"/>
              <a:t>到隐空间</a:t>
            </a:r>
            <a:endParaRPr lang="en-US" altLang="zh-CN" dirty="0"/>
          </a:p>
          <a:p>
            <a:r>
              <a:rPr lang="en-US" altLang="zh-CN" dirty="0"/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服装动作合成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多媒体搜索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23229C-A902-462E-9BBD-3E66DF66C607}"/>
              </a:ext>
            </a:extLst>
          </p:cNvPr>
          <p:cNvSpPr txBox="1"/>
          <p:nvPr/>
        </p:nvSpPr>
        <p:spPr>
          <a:xfrm>
            <a:off x="5469133" y="4373077"/>
            <a:ext cx="6722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Learning an Intrinsic Garment Space for Interactive Authoring of Garment Animation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D27899-4C8B-4700-A740-AB2AC018805D}"/>
              </a:ext>
            </a:extLst>
          </p:cNvPr>
          <p:cNvSpPr txBox="1"/>
          <p:nvPr/>
        </p:nvSpPr>
        <p:spPr>
          <a:xfrm>
            <a:off x="2327197" y="5954702"/>
            <a:ext cx="41089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b="1" i="0" dirty="0" err="1">
                <a:solidFill>
                  <a:srgbClr val="121212"/>
                </a:solidFill>
                <a:effectLst/>
                <a:latin typeface="-apple-system"/>
              </a:rPr>
              <a:t>SIGGRAPH</a:t>
            </a:r>
            <a:r>
              <a:rPr lang="zh-CN" altLang="en-US" sz="1000" b="1" i="0" dirty="0">
                <a:solidFill>
                  <a:srgbClr val="121212"/>
                </a:solidFill>
                <a:effectLst/>
                <a:latin typeface="-apple-system"/>
              </a:rPr>
              <a:t>：生成创意图形的智能工具</a:t>
            </a:r>
            <a:r>
              <a:rPr lang="en-US" altLang="zh-CN" sz="1000" b="1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2256CB-071A-4CBC-BF42-E0C14D5B2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080" y="3440918"/>
            <a:ext cx="6578972" cy="9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8"/>
    </mc:Choice>
    <mc:Fallback xmlns="">
      <p:transition spd="slow" advTm="6608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local/layer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682A1E-00DF-40BD-878B-8ABEC2F041F6}"/>
              </a:ext>
            </a:extLst>
          </p:cNvPr>
          <p:cNvSpPr txBox="1"/>
          <p:nvPr/>
        </p:nvSpPr>
        <p:spPr>
          <a:xfrm>
            <a:off x="5134460" y="5482237"/>
            <a:ext cx="694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Gan dissection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1372A7-6271-41C8-B247-96CFDB6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980" y="0"/>
            <a:ext cx="4404020" cy="29537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FE41E9-6202-4A95-BE8B-5D94B1BC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504" y="3053593"/>
            <a:ext cx="4419496" cy="23288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D5897B-C978-4268-B853-B508ACABCC91}"/>
              </a:ext>
            </a:extLst>
          </p:cNvPr>
          <p:cNvSpPr txBox="1"/>
          <p:nvPr/>
        </p:nvSpPr>
        <p:spPr>
          <a:xfrm>
            <a:off x="838200" y="1388137"/>
            <a:ext cx="33742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用户界面中进行类似笔刷的局部编辑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en-US" altLang="zh-CN" dirty="0" err="1"/>
              <a:t>Image2StyleGAN</a:t>
            </a:r>
            <a:r>
              <a:rPr lang="en-US" altLang="zh-CN" dirty="0"/>
              <a:t>++</a:t>
            </a:r>
          </a:p>
          <a:p>
            <a:r>
              <a:rPr lang="en-US" altLang="zh-CN" dirty="0"/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局部风格迁移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局部图像生成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C263CD-C533-450E-88A8-052A5637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989" y="874409"/>
            <a:ext cx="3658515" cy="459400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4AA28B-E043-4733-9B00-C0646EB355C0}"/>
              </a:ext>
            </a:extLst>
          </p:cNvPr>
          <p:cNvSpPr txBox="1"/>
          <p:nvPr/>
        </p:nvSpPr>
        <p:spPr>
          <a:xfrm>
            <a:off x="9069513" y="5482237"/>
            <a:ext cx="694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Image2StyleGAN</a:t>
            </a:r>
            <a:r>
              <a:rPr lang="en-US" altLang="zh-CN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4675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8"/>
    </mc:Choice>
    <mc:Fallback xmlns="">
      <p:transition spd="slow" advTm="6608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local/layer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D5897B-C978-4268-B853-B508ACABCC91}"/>
              </a:ext>
            </a:extLst>
          </p:cNvPr>
          <p:cNvSpPr txBox="1"/>
          <p:nvPr/>
        </p:nvSpPr>
        <p:spPr>
          <a:xfrm>
            <a:off x="838200" y="1388137"/>
            <a:ext cx="33742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用户界面中进行类似笔刷的局部编辑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en-US" altLang="zh-CN" dirty="0" err="1"/>
              <a:t>EditGAN</a:t>
            </a:r>
            <a:r>
              <a:rPr lang="en-US" altLang="zh-CN" dirty="0"/>
              <a:t>=masked latent edit</a:t>
            </a:r>
          </a:p>
          <a:p>
            <a:r>
              <a:rPr lang="en-US" altLang="zh-CN" dirty="0"/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局部图像编辑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4AA28B-E043-4733-9B00-C0646EB355C0}"/>
              </a:ext>
            </a:extLst>
          </p:cNvPr>
          <p:cNvSpPr txBox="1"/>
          <p:nvPr/>
        </p:nvSpPr>
        <p:spPr>
          <a:xfrm>
            <a:off x="4413608" y="6023735"/>
            <a:ext cx="1682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editGAN2021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61F2D9-D6E0-447A-9576-1E1D7912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04" y="529846"/>
            <a:ext cx="7979596" cy="296947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F95017C-220D-4F91-B04E-279F0323B7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56" y="3429000"/>
            <a:ext cx="5927738" cy="33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39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8"/>
    </mc:Choice>
    <mc:Fallback xmlns="">
      <p:transition spd="slow" advTm="6608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Transfer learning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07F0CC-A77B-4D0C-9313-30BD056AA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187" y="3932725"/>
            <a:ext cx="3323731" cy="279543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0F511C2-872D-4F19-BF67-6725A9312A55}"/>
              </a:ext>
            </a:extLst>
          </p:cNvPr>
          <p:cNvGrpSpPr/>
          <p:nvPr/>
        </p:nvGrpSpPr>
        <p:grpSpPr>
          <a:xfrm>
            <a:off x="2920568" y="4147491"/>
            <a:ext cx="4369572" cy="2469028"/>
            <a:chOff x="1059423" y="2095289"/>
            <a:chExt cx="6941762" cy="38825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32B31E4-9058-43AC-AD7F-87B7B4A7FC71}"/>
                </a:ext>
              </a:extLst>
            </p:cNvPr>
            <p:cNvSpPr txBox="1"/>
            <p:nvPr/>
          </p:nvSpPr>
          <p:spPr>
            <a:xfrm>
              <a:off x="1059423" y="2095289"/>
              <a:ext cx="6940502" cy="881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6281B7-72EA-4B15-B8E3-D0DE8ED565E5}"/>
                </a:ext>
              </a:extLst>
            </p:cNvPr>
            <p:cNvSpPr txBox="1"/>
            <p:nvPr/>
          </p:nvSpPr>
          <p:spPr>
            <a:xfrm>
              <a:off x="1059423" y="5348705"/>
              <a:ext cx="6941762" cy="629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/>
                <a:t>Blend:</a:t>
              </a:r>
              <a:r>
                <a:rPr lang="zh-CN" altLang="en-US" sz="1000" dirty="0"/>
                <a:t>https://www.gwern.net/docs/www/www.justinpinkney.com</a:t>
              </a:r>
              <a:endParaRPr lang="en-US" altLang="zh-CN" sz="1000" dirty="0"/>
            </a:p>
            <a:p>
              <a:r>
                <a:rPr lang="zh-CN" altLang="en-US" sz="1000" dirty="0"/>
                <a:t>/e28f418fd89a348f1e659c67cec5bb17d92d3894.html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F8FF95B-B426-405D-A0DA-7E5F3C88B643}"/>
              </a:ext>
            </a:extLst>
          </p:cNvPr>
          <p:cNvSpPr txBox="1"/>
          <p:nvPr/>
        </p:nvSpPr>
        <p:spPr>
          <a:xfrm>
            <a:off x="838200" y="1388137"/>
            <a:ext cx="50906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Motivation:</a:t>
            </a:r>
          </a:p>
          <a:p>
            <a:r>
              <a:rPr lang="zh-CN" altLang="en-US" dirty="0"/>
              <a:t>风格迁移</a:t>
            </a:r>
            <a:r>
              <a:rPr lang="en-US" altLang="zh-CN" dirty="0"/>
              <a:t>,</a:t>
            </a:r>
            <a:r>
              <a:rPr lang="zh-CN" altLang="en-US" dirty="0"/>
              <a:t>但是希望能形状能有所改变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针对</a:t>
            </a:r>
            <a:r>
              <a:rPr lang="en-US" altLang="zh-CN" dirty="0"/>
              <a:t>stylegan</a:t>
            </a:r>
            <a:r>
              <a:rPr lang="zh-CN" altLang="en-US" dirty="0"/>
              <a:t>这样的分层隐空间</a:t>
            </a:r>
            <a:r>
              <a:rPr lang="en-US" altLang="zh-CN" dirty="0"/>
              <a:t>,</a:t>
            </a:r>
            <a:r>
              <a:rPr lang="zh-CN" altLang="en-US" dirty="0"/>
              <a:t>将</a:t>
            </a:r>
            <a:r>
              <a:rPr lang="en-US" altLang="zh-CN" dirty="0"/>
              <a:t>source</a:t>
            </a:r>
            <a:r>
              <a:rPr lang="zh-CN" altLang="en-US" dirty="0"/>
              <a:t>和</a:t>
            </a:r>
            <a:r>
              <a:rPr lang="en-US" altLang="zh-CN" dirty="0"/>
              <a:t>target</a:t>
            </a:r>
            <a:r>
              <a:rPr lang="zh-CN" altLang="en-US"/>
              <a:t>的部分模型层权重交叉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利用</a:t>
            </a:r>
            <a:r>
              <a:rPr lang="en-US" altLang="zh-CN" dirty="0"/>
              <a:t>GAN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r>
              <a:rPr lang="zh-CN" altLang="en-US" dirty="0"/>
              <a:t>的方法</a:t>
            </a:r>
            <a:endParaRPr lang="en-US" altLang="zh-CN" dirty="0"/>
          </a:p>
          <a:p>
            <a:r>
              <a:rPr lang="en-US" altLang="zh-CN" dirty="0"/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/>
              <a:t>Blend</a:t>
            </a:r>
            <a:r>
              <a:rPr lang="zh-CN" altLang="en-US" dirty="0"/>
              <a:t>的迁移学习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群里找到的</a:t>
            </a:r>
            <a:r>
              <a:rPr lang="en-US" altLang="zh-CN" dirty="0"/>
              <a:t>Demo</a:t>
            </a:r>
          </a:p>
          <a:p>
            <a:endParaRPr lang="en-US" altLang="zh-CN" dirty="0"/>
          </a:p>
        </p:txBody>
      </p:sp>
      <p:pic>
        <p:nvPicPr>
          <p:cNvPr id="6" name="WeChat_20210225174402">
            <a:hlinkClick r:id="" action="ppaction://media"/>
            <a:extLst>
              <a:ext uri="{FF2B5EF4-FFF2-40B4-BE49-F238E27FC236}">
                <a16:creationId xmlns:a16="http://schemas.microsoft.com/office/drawing/2014/main" id="{639E4DB0-399D-4423-8242-40F908A0AB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80889" y="604661"/>
            <a:ext cx="5623349" cy="3186563"/>
          </a:xfrm>
          <a:prstGeom prst="rect">
            <a:avLst/>
          </a:prstGeom>
        </p:spPr>
      </p:pic>
      <p:pic>
        <p:nvPicPr>
          <p:cNvPr id="5" name="图片 4" descr="一群人的照片&#10;&#10;描述已自动生成">
            <a:extLst>
              <a:ext uri="{FF2B5EF4-FFF2-40B4-BE49-F238E27FC236}">
                <a16:creationId xmlns:a16="http://schemas.microsoft.com/office/drawing/2014/main" id="{4A330F80-93DF-4076-9199-49B684A8D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36" y="3791224"/>
            <a:ext cx="2418616" cy="24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8"/>
    </mc:Choice>
    <mc:Fallback xmlns="">
      <p:transition spd="slow" advTm="66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Preliminaries</a:t>
            </a:r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B887670-CCC4-4AFA-BC7F-EA7E2B3A8CE8}"/>
              </a:ext>
            </a:extLst>
          </p:cNvPr>
          <p:cNvSpPr txBox="1">
            <a:spLocks/>
          </p:cNvSpPr>
          <p:nvPr/>
        </p:nvSpPr>
        <p:spPr>
          <a:xfrm>
            <a:off x="475785" y="1348580"/>
            <a:ext cx="4863911" cy="197213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/>
              <a:t>概念背景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表示性学习</a:t>
            </a:r>
            <a:r>
              <a:rPr lang="en-US" altLang="zh-CN" b="1" dirty="0"/>
              <a:t>(Representation Learning)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隐空间</a:t>
            </a:r>
            <a:r>
              <a:rPr lang="en-US" altLang="zh-CN" b="1" dirty="0"/>
              <a:t>(latent space)</a:t>
            </a:r>
            <a:r>
              <a:rPr lang="zh-CN" altLang="en-US" b="1" dirty="0"/>
              <a:t>与隐向量</a:t>
            </a:r>
            <a:r>
              <a:rPr lang="en-US" altLang="zh-CN" b="1" dirty="0"/>
              <a:t>(latent code) 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例子</a:t>
            </a:r>
            <a:r>
              <a:rPr lang="en-US" altLang="zh-CN" b="1" dirty="0"/>
              <a:t>:stylegan/autoencoder/</a:t>
            </a:r>
            <a:r>
              <a:rPr lang="en-US" altLang="zh-CN" b="1" dirty="0" err="1"/>
              <a:t>vgg16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44AC6-FD88-4E85-AB38-3F51B13A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7" y="3353236"/>
            <a:ext cx="4718006" cy="2688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4A4FC6-F2C7-4CEA-A6E2-F2B953E84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557" y="3092806"/>
            <a:ext cx="2574274" cy="32090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0FCCC4-9E7B-4743-AAB0-4610F839F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696" y="4387021"/>
            <a:ext cx="3536799" cy="1336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99ED06B-B736-4E0B-9D12-53C09421FC29}"/>
              </a:ext>
            </a:extLst>
          </p:cNvPr>
          <p:cNvSpPr txBox="1"/>
          <p:nvPr/>
        </p:nvSpPr>
        <p:spPr>
          <a:xfrm>
            <a:off x="6381894" y="593250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Autoencoder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55A05D-625A-4E7D-8572-761B3772572C}"/>
              </a:ext>
            </a:extLst>
          </p:cNvPr>
          <p:cNvSpPr txBox="1"/>
          <p:nvPr/>
        </p:nvSpPr>
        <p:spPr>
          <a:xfrm>
            <a:off x="2104186" y="5889256"/>
            <a:ext cx="682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Vgg16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7367683-C4DD-466A-AA4B-775E48298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633" y="825363"/>
            <a:ext cx="1515669" cy="159715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D217E5E-F286-4F9F-9DC1-5B69E4D2AA35}"/>
              </a:ext>
            </a:extLst>
          </p:cNvPr>
          <p:cNvSpPr txBox="1"/>
          <p:nvPr/>
        </p:nvSpPr>
        <p:spPr>
          <a:xfrm>
            <a:off x="5772443" y="1549266"/>
            <a:ext cx="12652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给定一个 目标数据</a:t>
            </a:r>
            <a:r>
              <a:rPr lang="en-US" altLang="zh-CN" b="1" dirty="0"/>
              <a:t>x</a:t>
            </a:r>
            <a:r>
              <a:rPr lang="zh-CN" altLang="en-US" b="1" dirty="0"/>
              <a:t>                               </a:t>
            </a:r>
            <a:r>
              <a:rPr lang="en-US" altLang="zh-CN" b="1" dirty="0"/>
              <a:t>,</a:t>
            </a:r>
            <a:r>
              <a:rPr lang="zh-CN" altLang="en-US" b="1" dirty="0"/>
              <a:t>学习一个隐向量</a:t>
            </a:r>
            <a:r>
              <a:rPr lang="en-US" altLang="zh-CN" b="1" dirty="0"/>
              <a:t>z,</a:t>
            </a:r>
          </a:p>
          <a:p>
            <a:r>
              <a:rPr lang="zh-CN" altLang="en-US" b="1" dirty="0"/>
              <a:t>使得</a:t>
            </a:r>
            <a:r>
              <a:rPr lang="en-US" altLang="zh-CN" b="1" dirty="0" err="1"/>
              <a:t>z∽x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1858BC9-A282-456C-938A-7692C328C285}"/>
              </a:ext>
            </a:extLst>
          </p:cNvPr>
          <p:cNvCxnSpPr>
            <a:cxnSpLocks/>
          </p:cNvCxnSpPr>
          <p:nvPr/>
        </p:nvCxnSpPr>
        <p:spPr>
          <a:xfrm flipH="1">
            <a:off x="4360126" y="2115491"/>
            <a:ext cx="2021769" cy="2414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CABEA4-97F6-4046-A4FF-CB949FEE01E5}"/>
              </a:ext>
            </a:extLst>
          </p:cNvPr>
          <p:cNvCxnSpPr>
            <a:cxnSpLocks/>
          </p:cNvCxnSpPr>
          <p:nvPr/>
        </p:nvCxnSpPr>
        <p:spPr>
          <a:xfrm>
            <a:off x="6379298" y="2115491"/>
            <a:ext cx="453579" cy="2687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DABBDCF-F5A4-45FA-8040-25EF2EF04553}"/>
              </a:ext>
            </a:extLst>
          </p:cNvPr>
          <p:cNvCxnSpPr>
            <a:cxnSpLocks/>
          </p:cNvCxnSpPr>
          <p:nvPr/>
        </p:nvCxnSpPr>
        <p:spPr>
          <a:xfrm>
            <a:off x="6356201" y="2127032"/>
            <a:ext cx="2814166" cy="1067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B062CB6-D536-454B-B3CF-59FBDD9150E6}"/>
              </a:ext>
            </a:extLst>
          </p:cNvPr>
          <p:cNvSpPr txBox="1"/>
          <p:nvPr/>
        </p:nvSpPr>
        <p:spPr>
          <a:xfrm>
            <a:off x="2225708" y="3879382"/>
            <a:ext cx="9214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嵌入</a:t>
            </a:r>
            <a:r>
              <a:rPr lang="en-US" altLang="zh-CN" b="1" dirty="0"/>
              <a:t>,</a:t>
            </a:r>
            <a:r>
              <a:rPr lang="zh-CN" altLang="en-US" b="1" dirty="0"/>
              <a:t>没有</a:t>
            </a:r>
            <a:r>
              <a:rPr lang="zh-CN" altLang="en-US" b="1" dirty="0">
                <a:solidFill>
                  <a:schemeClr val="accent1"/>
                </a:solidFill>
              </a:rPr>
              <a:t>生成</a:t>
            </a:r>
            <a:endParaRPr lang="zh-CN" altLang="en-US" dirty="0"/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F989D6-FD5B-4D51-B80B-2E88E2A4447D}"/>
              </a:ext>
            </a:extLst>
          </p:cNvPr>
          <p:cNvSpPr txBox="1"/>
          <p:nvPr/>
        </p:nvSpPr>
        <p:spPr>
          <a:xfrm>
            <a:off x="5916133" y="4261276"/>
            <a:ext cx="9214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嵌入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CEE4F0-C0B1-490D-8941-8B7E571C6576}"/>
              </a:ext>
            </a:extLst>
          </p:cNvPr>
          <p:cNvSpPr txBox="1"/>
          <p:nvPr/>
        </p:nvSpPr>
        <p:spPr>
          <a:xfrm>
            <a:off x="9386114" y="2763999"/>
            <a:ext cx="9214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没有</a:t>
            </a:r>
            <a:r>
              <a:rPr lang="zh-CN" altLang="en-US" b="1" dirty="0">
                <a:solidFill>
                  <a:srgbClr val="FF0000"/>
                </a:solidFill>
              </a:rPr>
              <a:t>嵌入</a:t>
            </a:r>
            <a:r>
              <a:rPr lang="en-US" altLang="zh-CN" b="1" dirty="0"/>
              <a:t>,</a:t>
            </a:r>
            <a:r>
              <a:rPr lang="zh-CN" altLang="en-US" b="1" dirty="0">
                <a:solidFill>
                  <a:schemeClr val="accent1"/>
                </a:solidFill>
              </a:rPr>
              <a:t>生成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8AD2797-F8A2-4DD2-A57F-C726D05F3D3B}"/>
              </a:ext>
            </a:extLst>
          </p:cNvPr>
          <p:cNvSpPr txBox="1"/>
          <p:nvPr/>
        </p:nvSpPr>
        <p:spPr>
          <a:xfrm>
            <a:off x="7421497" y="4268240"/>
            <a:ext cx="9298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生成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98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2"/>
    </mc:Choice>
    <mc:Fallback xmlns="">
      <p:transition spd="slow" advTm="1133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58B74-49E8-4F02-AF62-634E8A7D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en-US" altLang="zh-CN" b="1" dirty="0"/>
              <a:t>Future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8FBA4-C3CD-4730-977D-CA4CB5FA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之前所有内容截止到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,</a:t>
            </a:r>
            <a:r>
              <a:rPr lang="zh-CN" altLang="en-US" dirty="0"/>
              <a:t>后面发生了很多事情</a:t>
            </a:r>
            <a:r>
              <a:rPr lang="en-US" altLang="zh-CN" dirty="0"/>
              <a:t>,</a:t>
            </a:r>
            <a:r>
              <a:rPr lang="zh-CN" altLang="en-US" dirty="0"/>
              <a:t>总体呈现几个方向</a:t>
            </a:r>
            <a:endParaRPr lang="en-US" altLang="zh-CN" dirty="0"/>
          </a:p>
          <a:p>
            <a:r>
              <a:rPr lang="zh-CN" altLang="en-US" dirty="0"/>
              <a:t>跨模态 </a:t>
            </a:r>
            <a:r>
              <a:rPr lang="en-US" altLang="zh-CN" dirty="0" err="1"/>
              <a:t>Clip+VQGAN</a:t>
            </a:r>
            <a:r>
              <a:rPr lang="en-US" altLang="zh-CN" dirty="0"/>
              <a:t>/Talk-to-Edit</a:t>
            </a:r>
          </a:p>
          <a:p>
            <a:r>
              <a:rPr lang="zh-CN" altLang="en-US" dirty="0"/>
              <a:t>一直以来的夙愿</a:t>
            </a:r>
            <a:r>
              <a:rPr lang="en-US" altLang="zh-CN" dirty="0"/>
              <a:t>:</a:t>
            </a:r>
            <a:r>
              <a:rPr lang="zh-CN" altLang="en-US" dirty="0"/>
              <a:t>让网络暴露更多的属性显示控制</a:t>
            </a:r>
            <a:endParaRPr lang="en-US" altLang="zh-CN" dirty="0"/>
          </a:p>
          <a:p>
            <a:pPr lvl="1"/>
            <a:r>
              <a:rPr lang="zh-CN" altLang="en-US" dirty="0"/>
              <a:t>尤其是</a:t>
            </a:r>
            <a:r>
              <a:rPr lang="en-US" altLang="zh-CN" dirty="0"/>
              <a:t>3D,</a:t>
            </a:r>
            <a:r>
              <a:rPr lang="zh-CN" altLang="en-US" dirty="0"/>
              <a:t>和</a:t>
            </a:r>
            <a:r>
              <a:rPr lang="en-US" altLang="zh-CN" dirty="0"/>
              <a:t>Nerf</a:t>
            </a:r>
            <a:r>
              <a:rPr lang="zh-CN" altLang="en-US" dirty="0"/>
              <a:t>等隐式表征进行结合</a:t>
            </a:r>
            <a:r>
              <a:rPr lang="en-US" altLang="zh-CN" dirty="0"/>
              <a:t>,</a:t>
            </a:r>
            <a:r>
              <a:rPr lang="zh-CN" altLang="en-US" dirty="0"/>
              <a:t>比如</a:t>
            </a:r>
            <a:r>
              <a:rPr lang="en-US" altLang="zh-CN" dirty="0" err="1"/>
              <a:t>siggraph2021</a:t>
            </a:r>
            <a:r>
              <a:rPr lang="zh-CN" altLang="en-US" dirty="0"/>
              <a:t>的上科大</a:t>
            </a:r>
            <a:r>
              <a:rPr lang="en-US" altLang="zh-CN" dirty="0"/>
              <a:t>nerf</a:t>
            </a:r>
            <a:r>
              <a:rPr lang="zh-CN" altLang="en-US" dirty="0"/>
              <a:t>编辑</a:t>
            </a:r>
            <a:endParaRPr lang="en-US" altLang="zh-CN" dirty="0"/>
          </a:p>
          <a:p>
            <a:pPr lvl="1"/>
            <a:r>
              <a:rPr lang="zh-CN" altLang="en-US" dirty="0"/>
              <a:t>拟合变化流场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喜闻乐见</a:t>
            </a:r>
            <a:r>
              <a:rPr lang="en-US" altLang="zh-CN" dirty="0"/>
              <a:t>Backbone</a:t>
            </a:r>
            <a:r>
              <a:rPr lang="zh-CN" altLang="en-US" dirty="0"/>
              <a:t>演进</a:t>
            </a:r>
            <a:r>
              <a:rPr lang="en-US" altLang="zh-CN" dirty="0"/>
              <a:t>: </a:t>
            </a:r>
            <a:r>
              <a:rPr lang="en-US" altLang="zh-CN" dirty="0" err="1"/>
              <a:t>StyleGAN3</a:t>
            </a:r>
            <a:r>
              <a:rPr lang="en-US" altLang="zh-CN" dirty="0"/>
              <a:t>  </a:t>
            </a:r>
            <a:r>
              <a:rPr lang="zh-CN" altLang="en-US" dirty="0"/>
              <a:t>代表了解决层次化问题后</a:t>
            </a:r>
            <a:r>
              <a:rPr lang="en-US" altLang="zh-CN" dirty="0"/>
              <a:t>,</a:t>
            </a:r>
            <a:r>
              <a:rPr lang="zh-CN" altLang="en-US" dirty="0"/>
              <a:t>进一步解决高频部分表征问题</a:t>
            </a:r>
            <a:r>
              <a:rPr lang="en-US" altLang="zh-CN" dirty="0"/>
              <a:t>,</a:t>
            </a:r>
            <a:r>
              <a:rPr lang="zh-CN" altLang="en-US" dirty="0"/>
              <a:t>为</a:t>
            </a:r>
            <a:r>
              <a:rPr lang="en-US" altLang="zh-CN" dirty="0"/>
              <a:t>3D</a:t>
            </a:r>
            <a:r>
              <a:rPr lang="zh-CN" altLang="en-US" dirty="0"/>
              <a:t>化提供基础</a:t>
            </a:r>
            <a:endParaRPr lang="en-US" altLang="zh-CN" dirty="0"/>
          </a:p>
          <a:p>
            <a:r>
              <a:rPr lang="zh-CN" altLang="en-US" dirty="0"/>
              <a:t>传数据还是传网络</a:t>
            </a:r>
            <a:r>
              <a:rPr lang="en-US" altLang="zh-CN" dirty="0"/>
              <a:t>?</a:t>
            </a:r>
            <a:r>
              <a:rPr lang="zh-CN" altLang="en-US" dirty="0"/>
              <a:t>数据即映射</a:t>
            </a:r>
            <a:r>
              <a:rPr lang="en-US" altLang="zh-CN" dirty="0"/>
              <a:t>,</a:t>
            </a:r>
            <a:r>
              <a:rPr lang="zh-CN" altLang="en-US" dirty="0"/>
              <a:t>超大规模场景表示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859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58B74-49E8-4F02-AF62-634E8A7D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b="1" dirty="0"/>
              <a:t> Future</a:t>
            </a:r>
            <a:r>
              <a:rPr lang="zh-CN" altLang="en-US" dirty="0"/>
              <a:t>跨模态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8FBA4-C3CD-4730-977D-CA4CB5FA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</a:t>
            </a:r>
            <a:r>
              <a:rPr lang="en-US" altLang="zh-CN" dirty="0"/>
              <a:t>+</a:t>
            </a:r>
            <a:r>
              <a:rPr lang="zh-CN" altLang="en-US" dirty="0"/>
              <a:t>图像</a:t>
            </a:r>
            <a:r>
              <a:rPr lang="en-US" altLang="zh-CN" dirty="0"/>
              <a:t>+</a:t>
            </a:r>
            <a:r>
              <a:rPr lang="zh-CN" altLang="en-US" dirty="0"/>
              <a:t>视频</a:t>
            </a:r>
            <a:r>
              <a:rPr lang="en-US" altLang="zh-CN" dirty="0"/>
              <a:t>=</a:t>
            </a:r>
            <a:r>
              <a:rPr lang="zh-CN" altLang="en-US" dirty="0"/>
              <a:t>大一统视觉模型</a:t>
            </a:r>
            <a:r>
              <a:rPr lang="en-US" altLang="zh-CN" dirty="0"/>
              <a:t>?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EC059-BCF9-4D48-A070-259DC8E5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76" y="2577833"/>
            <a:ext cx="6172124" cy="3599130"/>
          </a:xfrm>
          <a:prstGeom prst="rect">
            <a:avLst/>
          </a:prstGeom>
        </p:spPr>
      </p:pic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D2BBBDB3-D4DC-4140-89D1-9E641600CC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45461"/>
            <a:ext cx="4654641" cy="40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A62B53B-9A27-4BAF-904F-F922A9CC4554}"/>
              </a:ext>
            </a:extLst>
          </p:cNvPr>
          <p:cNvSpPr txBox="1"/>
          <p:nvPr/>
        </p:nvSpPr>
        <p:spPr>
          <a:xfrm>
            <a:off x="8015008" y="6164535"/>
            <a:ext cx="3980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Talk-to-Edit </a:t>
            </a:r>
            <a:r>
              <a:rPr lang="en-US" altLang="zh-CN" dirty="0" err="1"/>
              <a:t>ICCV2021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D31A08-2581-43AA-8670-110B83D8D036}"/>
              </a:ext>
            </a:extLst>
          </p:cNvPr>
          <p:cNvSpPr txBox="1"/>
          <p:nvPr/>
        </p:nvSpPr>
        <p:spPr>
          <a:xfrm>
            <a:off x="2759529" y="6488668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effectLst/>
                <a:latin typeface="-apple-system"/>
              </a:rPr>
              <a:t>女娲</a:t>
            </a:r>
          </a:p>
        </p:txBody>
      </p:sp>
    </p:spTree>
    <p:extLst>
      <p:ext uri="{BB962C8B-B14F-4D97-AF65-F5344CB8AC3E}">
        <p14:creationId xmlns:p14="http://schemas.microsoft.com/office/powerpoint/2010/main" val="90351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58B74-49E8-4F02-AF62-634E8A7D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879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</a:t>
            </a:r>
            <a:r>
              <a:rPr lang="en-US" altLang="zh-CN" b="1" dirty="0"/>
              <a:t> Future</a:t>
            </a:r>
            <a:r>
              <a:rPr lang="zh-CN" altLang="en-US" dirty="0"/>
              <a:t>让网络暴露更多的属性显示控制</a:t>
            </a:r>
            <a:br>
              <a:rPr lang="en-US" altLang="zh-CN" dirty="0"/>
            </a:b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8FBA4-C3CD-4730-977D-CA4CB5FA1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和</a:t>
            </a:r>
            <a:r>
              <a:rPr lang="en-US" altLang="zh-CN" dirty="0"/>
              <a:t>Nerf</a:t>
            </a:r>
            <a:r>
              <a:rPr lang="zh-CN" altLang="en-US" dirty="0"/>
              <a:t>等隐式表征结合</a:t>
            </a:r>
            <a:r>
              <a:rPr lang="en-US" altLang="zh-CN" dirty="0"/>
              <a:t>:</a:t>
            </a:r>
            <a:r>
              <a:rPr lang="zh-CN" altLang="en-US" dirty="0"/>
              <a:t>视角</a:t>
            </a:r>
            <a:r>
              <a:rPr lang="en-US" altLang="zh-CN" dirty="0"/>
              <a:t>/</a:t>
            </a:r>
            <a:r>
              <a:rPr lang="zh-CN" altLang="en-US" dirty="0"/>
              <a:t>光照等图形模型</a:t>
            </a:r>
            <a:r>
              <a:rPr lang="en-US" altLang="zh-CN" dirty="0"/>
              <a:t>-&gt;Neural Rendering</a:t>
            </a:r>
          </a:p>
        </p:txBody>
      </p:sp>
      <p:pic>
        <p:nvPicPr>
          <p:cNvPr id="8" name="图片 7" descr="一群年轻男人和女人&#10;&#10;描述已自动生成">
            <a:extLst>
              <a:ext uri="{FF2B5EF4-FFF2-40B4-BE49-F238E27FC236}">
                <a16:creationId xmlns:a16="http://schemas.microsoft.com/office/drawing/2014/main" id="{BA7A8180-0AFA-48B5-9A0F-BF97DDC12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96" y="2324930"/>
            <a:ext cx="4117881" cy="22081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885B021-DA28-40E9-84B2-CCBBE2CACA5A}"/>
              </a:ext>
            </a:extLst>
          </p:cNvPr>
          <p:cNvSpPr txBox="1"/>
          <p:nvPr/>
        </p:nvSpPr>
        <p:spPr>
          <a:xfrm>
            <a:off x="2177691" y="4660108"/>
            <a:ext cx="2776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StyleNerf</a:t>
            </a:r>
            <a:r>
              <a:rPr lang="en-US" altLang="zh-CN" dirty="0"/>
              <a:t> </a:t>
            </a:r>
            <a:r>
              <a:rPr lang="en-US" altLang="zh-CN" dirty="0" err="1"/>
              <a:t>ICLR</a:t>
            </a:r>
            <a:r>
              <a:rPr lang="en-US" altLang="zh-CN" dirty="0"/>
              <a:t> 2021</a:t>
            </a:r>
            <a:endParaRPr lang="zh-CN" altLang="en-US" dirty="0"/>
          </a:p>
        </p:txBody>
      </p:sp>
      <p:pic>
        <p:nvPicPr>
          <p:cNvPr id="6" name="adop">
            <a:hlinkClick r:id="" action="ppaction://media"/>
            <a:extLst>
              <a:ext uri="{FF2B5EF4-FFF2-40B4-BE49-F238E27FC236}">
                <a16:creationId xmlns:a16="http://schemas.microsoft.com/office/drawing/2014/main" id="{24568473-93F2-47BD-B8D0-F02E3215F0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7826" y="2247730"/>
            <a:ext cx="6433005" cy="241237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1C0812-33AD-4323-9880-C080A441B3BD}"/>
              </a:ext>
            </a:extLst>
          </p:cNvPr>
          <p:cNvSpPr txBox="1"/>
          <p:nvPr/>
        </p:nvSpPr>
        <p:spPr>
          <a:xfrm>
            <a:off x="8143063" y="4669821"/>
            <a:ext cx="2015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ADOP</a:t>
            </a:r>
            <a:r>
              <a:rPr lang="en-US" altLang="zh-CN" dirty="0"/>
              <a:t> </a:t>
            </a:r>
            <a:r>
              <a:rPr lang="en-US" altLang="zh-CN" dirty="0" err="1"/>
              <a:t>ICCV</a:t>
            </a:r>
            <a:r>
              <a:rPr lang="en-US" altLang="zh-CN" dirty="0"/>
              <a:t>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7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58B74-49E8-4F02-AF62-634E8A7D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879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</a:t>
            </a:r>
            <a:r>
              <a:rPr lang="en-US" altLang="zh-CN" b="1" dirty="0"/>
              <a:t> Future</a:t>
            </a:r>
            <a:r>
              <a:rPr lang="zh-CN" altLang="en-US" dirty="0"/>
              <a:t>让网络暴露更多的属性显示控制</a:t>
            </a:r>
            <a:br>
              <a:rPr lang="en-US" altLang="zh-CN" dirty="0"/>
            </a:b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8FBA4-C3CD-4730-977D-CA4CB5FA1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506044"/>
          </a:xfrm>
        </p:spPr>
        <p:txBody>
          <a:bodyPr>
            <a:normAutofit/>
          </a:bodyPr>
          <a:lstStyle/>
          <a:p>
            <a:r>
              <a:rPr lang="zh-CN" altLang="en-US" dirty="0"/>
              <a:t>语义变化场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D7A2B0-1E49-43D7-B18F-9128CFEA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824" y="883531"/>
            <a:ext cx="7932520" cy="14221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697BCC0-6E93-446F-B05E-8F3828F05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301" y="2356292"/>
            <a:ext cx="3530043" cy="34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0C22C86-E084-4E17-B061-3F6835A7DFCF}"/>
              </a:ext>
            </a:extLst>
          </p:cNvPr>
          <p:cNvSpPr txBox="1"/>
          <p:nvPr/>
        </p:nvSpPr>
        <p:spPr>
          <a:xfrm>
            <a:off x="4535264" y="2272331"/>
            <a:ext cx="434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Differential subspace search TOG 2020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9E3A8D-5D54-4771-B172-3413816704DB}"/>
              </a:ext>
            </a:extLst>
          </p:cNvPr>
          <p:cNvSpPr txBox="1"/>
          <p:nvPr/>
        </p:nvSpPr>
        <p:spPr>
          <a:xfrm>
            <a:off x="9059092" y="5952658"/>
            <a:ext cx="3980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Talk-to-Edit </a:t>
            </a:r>
            <a:r>
              <a:rPr lang="en-US" altLang="zh-CN" dirty="0" err="1"/>
              <a:t>ICCV2021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4ADB5A3-A8CA-44C4-A2C9-98D9C37BE5E3}"/>
              </a:ext>
            </a:extLst>
          </p:cNvPr>
          <p:cNvSpPr txBox="1">
            <a:spLocks/>
          </p:cNvSpPr>
          <p:nvPr/>
        </p:nvSpPr>
        <p:spPr>
          <a:xfrm>
            <a:off x="838200" y="4335151"/>
            <a:ext cx="4648200" cy="506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局部</a:t>
            </a:r>
            <a:endParaRPr lang="en-US" altLang="zh-CN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C1EE475-FD01-4E22-9814-A276C0D8E7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13" y="2808816"/>
            <a:ext cx="6097688" cy="343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1CC32ED-701E-4FC8-9228-52297AB62D62}"/>
              </a:ext>
            </a:extLst>
          </p:cNvPr>
          <p:cNvSpPr txBox="1"/>
          <p:nvPr/>
        </p:nvSpPr>
        <p:spPr>
          <a:xfrm>
            <a:off x="4895034" y="6226334"/>
            <a:ext cx="3980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EditGAN</a:t>
            </a:r>
            <a:r>
              <a:rPr lang="en-US" altLang="zh-CN" dirty="0"/>
              <a:t> 2021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15D1044-6C27-4A67-A2B1-345D5DD029DC}"/>
              </a:ext>
            </a:extLst>
          </p:cNvPr>
          <p:cNvSpPr/>
          <p:nvPr/>
        </p:nvSpPr>
        <p:spPr>
          <a:xfrm rot="5400000">
            <a:off x="491515" y="3171027"/>
            <a:ext cx="1989809" cy="286640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D15887-17D8-45C0-A2ED-B507DC97411A}"/>
              </a:ext>
            </a:extLst>
          </p:cNvPr>
          <p:cNvSpPr txBox="1"/>
          <p:nvPr/>
        </p:nvSpPr>
        <p:spPr>
          <a:xfrm>
            <a:off x="750610" y="2641663"/>
            <a:ext cx="15104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Global</a:t>
            </a:r>
          </a:p>
          <a:p>
            <a:pPr algn="ctr"/>
            <a:r>
              <a:rPr lang="zh-CN" altLang="en-US" sz="2000" dirty="0"/>
              <a:t>↓</a:t>
            </a:r>
            <a:endParaRPr lang="en-US" altLang="zh-CN" sz="2000" dirty="0"/>
          </a:p>
          <a:p>
            <a:pPr algn="ctr"/>
            <a:r>
              <a:rPr lang="en-US" altLang="zh-CN" sz="2000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926215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58B74-49E8-4F02-AF62-634E8A7D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en-US" altLang="zh-CN" b="1" dirty="0"/>
              <a:t>Future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8FBA4-C3CD-4730-977D-CA4CB5FA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之前所有内容截止到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2021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后面发生了很多事情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总体呈现几个方向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跨模态 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Clip+VQGAN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/Talk-to-Edit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一直以来的夙愿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让网络暴露更多的属性显示控制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尤其是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3D,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Nerf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等隐式表征进行结合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比如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siggraph2021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的上科大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nerf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编辑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拟合变化流场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zh-CN" altLang="en-US" dirty="0"/>
              <a:t>喜闻乐见</a:t>
            </a:r>
            <a:r>
              <a:rPr lang="en-US" altLang="zh-CN" dirty="0"/>
              <a:t>Backbone</a:t>
            </a:r>
            <a:r>
              <a:rPr lang="zh-CN" altLang="en-US" dirty="0"/>
              <a:t>演进</a:t>
            </a:r>
            <a:r>
              <a:rPr lang="en-US" altLang="zh-CN" dirty="0"/>
              <a:t>: </a:t>
            </a:r>
            <a:r>
              <a:rPr lang="en-US" altLang="zh-CN" dirty="0" err="1"/>
              <a:t>StyleGAN3</a:t>
            </a:r>
            <a:r>
              <a:rPr lang="en-US" altLang="zh-CN" dirty="0"/>
              <a:t>  </a:t>
            </a:r>
            <a:r>
              <a:rPr lang="zh-CN" altLang="en-US" dirty="0"/>
              <a:t>代表了解决层次化问题后</a:t>
            </a:r>
            <a:r>
              <a:rPr lang="en-US" altLang="zh-CN" dirty="0"/>
              <a:t>,</a:t>
            </a:r>
            <a:r>
              <a:rPr lang="zh-CN" altLang="en-US" dirty="0"/>
              <a:t>进一步解决高频部分表征问题</a:t>
            </a:r>
            <a:r>
              <a:rPr lang="en-US" altLang="zh-CN" dirty="0"/>
              <a:t>,</a:t>
            </a:r>
            <a:r>
              <a:rPr lang="zh-CN" altLang="en-US" dirty="0"/>
              <a:t>为</a:t>
            </a:r>
            <a:r>
              <a:rPr lang="en-US" altLang="zh-CN" dirty="0"/>
              <a:t>3D</a:t>
            </a:r>
            <a:r>
              <a:rPr lang="zh-CN" altLang="en-US" dirty="0"/>
              <a:t>化提供基础</a:t>
            </a:r>
            <a:endParaRPr lang="en-US" altLang="zh-CN" dirty="0"/>
          </a:p>
          <a:p>
            <a:r>
              <a:rPr lang="zh-CN" altLang="en-US" dirty="0"/>
              <a:t>传数据还是传网络</a:t>
            </a:r>
            <a:r>
              <a:rPr lang="en-US" altLang="zh-CN" dirty="0"/>
              <a:t>?</a:t>
            </a:r>
            <a:r>
              <a:rPr lang="zh-CN" altLang="en-US" dirty="0"/>
              <a:t>数据即映射</a:t>
            </a:r>
            <a:r>
              <a:rPr lang="en-US" altLang="zh-CN" dirty="0"/>
              <a:t>,</a:t>
            </a:r>
            <a:r>
              <a:rPr lang="zh-CN" altLang="en-US" dirty="0"/>
              <a:t>超大规模场景表示</a:t>
            </a:r>
            <a:endParaRPr lang="en-US" altLang="zh-CN" dirty="0"/>
          </a:p>
        </p:txBody>
      </p:sp>
      <p:pic>
        <p:nvPicPr>
          <p:cNvPr id="4" name="video_0_ffhq_cinemagraphs">
            <a:hlinkClick r:id="" action="ppaction://media"/>
            <a:extLst>
              <a:ext uri="{FF2B5EF4-FFF2-40B4-BE49-F238E27FC236}">
                <a16:creationId xmlns:a16="http://schemas.microsoft.com/office/drawing/2014/main" id="{FDF9BBED-AF60-4B65-973D-CED59B004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259860"/>
            <a:ext cx="5354256" cy="29281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97B4C9-3851-41EB-8168-8601A24738E8}"/>
              </a:ext>
            </a:extLst>
          </p:cNvPr>
          <p:cNvSpPr txBox="1"/>
          <p:nvPr/>
        </p:nvSpPr>
        <p:spPr>
          <a:xfrm>
            <a:off x="2670377" y="4187969"/>
            <a:ext cx="2816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StyleGAN3</a:t>
            </a:r>
            <a:r>
              <a:rPr lang="en-US" altLang="zh-CN" dirty="0"/>
              <a:t> </a:t>
            </a:r>
            <a:r>
              <a:rPr lang="en-US" altLang="zh-CN" dirty="0" err="1"/>
              <a:t>neurips2022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8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5534"/>
            <a:ext cx="9144000" cy="137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</a:t>
            </a:r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传送门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CE7703-5742-408A-A55F-A0A287E90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0" r="5613" b="-1"/>
          <a:stretch/>
        </p:blipFill>
        <p:spPr>
          <a:xfrm>
            <a:off x="8168640" y="2889504"/>
            <a:ext cx="3794760" cy="338328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EDF9F6C-EEFA-4AE7-8227-A2276315CC16}"/>
              </a:ext>
            </a:extLst>
          </p:cNvPr>
          <p:cNvSpPr txBox="1"/>
          <p:nvPr/>
        </p:nvSpPr>
        <p:spPr>
          <a:xfrm>
            <a:off x="8168640" y="6157800"/>
            <a:ext cx="4108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知乎</a:t>
            </a:r>
            <a:r>
              <a:rPr lang="en-US" altLang="zh-CN" dirty="0"/>
              <a:t>:</a:t>
            </a:r>
            <a:r>
              <a:rPr lang="zh-CN" altLang="en-US" dirty="0"/>
              <a:t>简单介绍</a:t>
            </a:r>
            <a:r>
              <a:rPr lang="en-US" altLang="zh-CN" dirty="0"/>
              <a:t>:</a:t>
            </a:r>
            <a:r>
              <a:rPr lang="en-US" altLang="zh-CN" dirty="0" err="1"/>
              <a:t>SIGGRAPH</a:t>
            </a:r>
            <a:r>
              <a:rPr lang="zh-CN" altLang="en-US" dirty="0"/>
              <a:t>：生成创意图形的智能工具</a:t>
            </a:r>
            <a:r>
              <a:rPr lang="en-US" altLang="zh-CN" dirty="0"/>
              <a:t>3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88C672C-0D7C-4A25-A293-93AEE0ACDD0B}"/>
              </a:ext>
            </a:extLst>
          </p:cNvPr>
          <p:cNvSpPr txBox="1"/>
          <p:nvPr/>
        </p:nvSpPr>
        <p:spPr>
          <a:xfrm>
            <a:off x="207280" y="6081299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Blog:</a:t>
            </a:r>
            <a:r>
              <a:rPr lang="zh-CN" altLang="en-US" dirty="0"/>
              <a:t>https://www.gwern.net/Faces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7C877DC4-DB95-4E11-B674-0EEB763CA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80" y="3158279"/>
            <a:ext cx="3312689" cy="2371524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51B0F83-0C9D-4FBC-9E9E-E75E3B901627}"/>
              </a:ext>
            </a:extLst>
          </p:cNvPr>
          <p:cNvSpPr txBox="1"/>
          <p:nvPr/>
        </p:nvSpPr>
        <p:spPr>
          <a:xfrm>
            <a:off x="4528458" y="6157800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Github</a:t>
            </a:r>
            <a:r>
              <a:rPr lang="en-US" altLang="zh-CN" dirty="0"/>
              <a:t>: Awesome List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3A793F-4178-45A5-8939-023B0EE10DF0}"/>
              </a:ext>
            </a:extLst>
          </p:cNvPr>
          <p:cNvSpPr txBox="1"/>
          <p:nvPr/>
        </p:nvSpPr>
        <p:spPr>
          <a:xfrm>
            <a:off x="3519969" y="3045518"/>
            <a:ext cx="4807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hlinkClick r:id="rId5"/>
              </a:rPr>
              <a:t>Awesome Human Pose Estimation</a:t>
            </a:r>
            <a:endParaRPr lang="en-US" altLang="zh-CN" b="0" i="0" dirty="0">
              <a:solidFill>
                <a:srgbClr val="000000"/>
              </a:solidFill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24292E"/>
                </a:solidFill>
                <a:latin typeface="Bahnschrift SemiBold" panose="020B0502040204020203" pitchFamily="34" charset="0"/>
                <a:hlinkClick r:id="rId6"/>
              </a:rPr>
              <a:t>A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Bahnschrift SemiBold" panose="020B0502040204020203" pitchFamily="34" charset="0"/>
                <a:hlinkClick r:id="rId6"/>
              </a:rPr>
              <a:t>wesome neural rendering</a:t>
            </a:r>
            <a:endParaRPr lang="en-US" altLang="zh-CN" b="1" i="0" dirty="0">
              <a:solidFill>
                <a:srgbClr val="24292E"/>
              </a:solidFill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24292E"/>
                </a:solidFill>
                <a:effectLst/>
                <a:latin typeface="Bahnschrift SemiBold" panose="020B0502040204020203" pitchFamily="34" charset="0"/>
                <a:hlinkClick r:id="rId7"/>
              </a:rPr>
              <a:t>3D Machine Learning</a:t>
            </a:r>
            <a:endParaRPr lang="en-US" altLang="zh-CN" b="1" i="0" dirty="0">
              <a:solidFill>
                <a:srgbClr val="24292E"/>
              </a:solidFill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none" strike="noStrike" dirty="0">
                <a:effectLst/>
                <a:latin typeface="Bahnschrift SemiBold" panose="020B0502040204020203" pitchFamily="34" charset="0"/>
                <a:hlinkClick r:id="rId8"/>
              </a:rPr>
              <a:t>Awesome Deep Geometry Learning</a:t>
            </a:r>
            <a:endParaRPr lang="en-US" altLang="zh-CN" b="1" u="none" strike="noStrike" dirty="0"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24292E"/>
                </a:solidFill>
                <a:effectLst/>
                <a:latin typeface="Bahnschrift SemiBold" panose="020B0502040204020203" pitchFamily="34" charset="0"/>
                <a:hlinkClick r:id="rId9"/>
              </a:rPr>
              <a:t>Awesome Implicit Neural Representations</a:t>
            </a:r>
            <a:endParaRPr lang="en-US" altLang="zh-CN" b="1" i="0" dirty="0">
              <a:solidFill>
                <a:srgbClr val="24292E"/>
              </a:solidFill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24292E"/>
                </a:solidFill>
                <a:latin typeface="Bahnschrift SemiBold" panose="020B0502040204020203" pitchFamily="34" charset="0"/>
                <a:hlinkClick r:id="rId10"/>
              </a:rPr>
              <a:t>A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Bahnschrift SemiBold" panose="020B0502040204020203" pitchFamily="34" charset="0"/>
                <a:hlinkClick r:id="rId10"/>
              </a:rPr>
              <a:t>wesome GAN-inversion papers</a:t>
            </a:r>
            <a:br>
              <a:rPr lang="en-US" altLang="zh-CN" dirty="0">
                <a:effectLst/>
              </a:rPr>
            </a:br>
            <a:endParaRPr lang="en-US" altLang="zh-CN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i="0" dirty="0">
              <a:solidFill>
                <a:srgbClr val="24292E"/>
              </a:solidFill>
              <a:effectLst/>
              <a:latin typeface="SFMono-Regular"/>
            </a:endParaRPr>
          </a:p>
          <a:p>
            <a:endParaRPr lang="en-US" altLang="zh-CN" b="1" dirty="0">
              <a:solidFill>
                <a:srgbClr val="24292E"/>
              </a:solidFill>
              <a:latin typeface="SFMono-Regular"/>
            </a:endParaRPr>
          </a:p>
          <a:p>
            <a:endParaRPr lang="en-US" altLang="zh-CN" b="1" dirty="0">
              <a:solidFill>
                <a:srgbClr val="24292E"/>
              </a:solidFill>
              <a:latin typeface="SFMono-Regular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2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9"/>
    </mc:Choice>
    <mc:Fallback xmlns="">
      <p:transition spd="slow" advTm="174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</a:rPr>
              <a:t>5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</a:t>
            </a:r>
            <a:r>
              <a:rPr lang="zh-CN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传送门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CE7703-5742-408A-A55F-A0A287E90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0" r="5613" b="-1"/>
          <a:stretch/>
        </p:blipFill>
        <p:spPr>
          <a:xfrm>
            <a:off x="4753010" y="640080"/>
            <a:ext cx="6257383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9"/>
    </mc:Choice>
    <mc:Fallback xmlns="">
      <p:transition spd="slow" advTm="174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Preliminaries</a:t>
            </a:r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B887670-CCC4-4AFA-BC7F-EA7E2B3A8CE8}"/>
              </a:ext>
            </a:extLst>
          </p:cNvPr>
          <p:cNvSpPr txBox="1">
            <a:spLocks/>
          </p:cNvSpPr>
          <p:nvPr/>
        </p:nvSpPr>
        <p:spPr>
          <a:xfrm>
            <a:off x="475786" y="1348581"/>
            <a:ext cx="5376718" cy="5144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/>
              <a:t>问题定义</a:t>
            </a:r>
            <a:endParaRPr lang="en-US" altLang="zh-CN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b="1" dirty="0"/>
              <a:t>在</a:t>
            </a:r>
            <a:r>
              <a:rPr lang="zh-CN" altLang="en-US" b="1" dirty="0">
                <a:solidFill>
                  <a:schemeClr val="accent1"/>
                </a:solidFill>
              </a:rPr>
              <a:t>生成</a:t>
            </a:r>
            <a:r>
              <a:rPr lang="zh-CN" altLang="en-US" b="1" dirty="0"/>
              <a:t>数据过程中</a:t>
            </a:r>
            <a:endParaRPr lang="en-US" altLang="zh-CN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怎么让网络能够生成高质量的各模态数据？</a:t>
            </a:r>
            <a:endParaRPr lang="en-US" altLang="zh-CN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如何从隐空间里面找出高质量的数据</a:t>
            </a:r>
            <a:r>
              <a:rPr lang="en-US" altLang="zh-CN" b="1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上游应用和下游应用有哪些</a:t>
            </a:r>
            <a:r>
              <a:rPr lang="en-US" altLang="zh-CN" b="1" dirty="0"/>
              <a:t>?</a:t>
            </a:r>
          </a:p>
          <a:p>
            <a:pPr lvl="1">
              <a:lnSpc>
                <a:spcPct val="150000"/>
              </a:lnSpc>
            </a:pPr>
            <a:endParaRPr lang="en-US" altLang="zh-CN" b="1" dirty="0"/>
          </a:p>
          <a:p>
            <a:pPr lvl="1">
              <a:lnSpc>
                <a:spcPct val="150000"/>
              </a:lnSpc>
            </a:pPr>
            <a:endParaRPr lang="en-US" altLang="zh-CN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34CCB9-EBC4-44B5-BC54-511FFAD1D9F2}"/>
              </a:ext>
            </a:extLst>
          </p:cNvPr>
          <p:cNvGrpSpPr/>
          <p:nvPr/>
        </p:nvGrpSpPr>
        <p:grpSpPr>
          <a:xfrm>
            <a:off x="6030590" y="222222"/>
            <a:ext cx="4744262" cy="1861484"/>
            <a:chOff x="2652473" y="3612734"/>
            <a:chExt cx="5581234" cy="201849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951C82A-A32B-487C-BF95-0655B9B01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2473" y="3612734"/>
              <a:ext cx="5581234" cy="185733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26D62A-F731-41CA-949A-A9781ABF7E26}"/>
                </a:ext>
              </a:extLst>
            </p:cNvPr>
            <p:cNvSpPr txBox="1"/>
            <p:nvPr/>
          </p:nvSpPr>
          <p:spPr>
            <a:xfrm>
              <a:off x="5069256" y="5364240"/>
              <a:ext cx="2310124" cy="2669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1000" kern="120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SAGNet</a:t>
              </a:r>
              <a:r>
                <a:rPr lang="en-US" altLang="zh-CN" sz="1000" kern="120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1000" kern="1200" dirty="0" err="1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SIGGRAPH2019</a:t>
              </a:r>
              <a:endParaRPr lang="zh-CN" altLang="zh-CN" sz="1000" dirty="0">
                <a:effectLst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8C0EDEF-A14A-4CA4-AFBB-6C1EAD99FB67}"/>
              </a:ext>
            </a:extLst>
          </p:cNvPr>
          <p:cNvGrpSpPr/>
          <p:nvPr/>
        </p:nvGrpSpPr>
        <p:grpSpPr>
          <a:xfrm>
            <a:off x="7422101" y="4105961"/>
            <a:ext cx="2626541" cy="2752039"/>
            <a:chOff x="9026662" y="2444747"/>
            <a:chExt cx="2855495" cy="298964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B0C8FD4-C6BC-4540-8E20-5F399A11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62" y="2444747"/>
              <a:ext cx="2855495" cy="27387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5B64EF2-9F19-4D6B-9542-FE906A2EE555}"/>
                </a:ext>
              </a:extLst>
            </p:cNvPr>
            <p:cNvSpPr txBox="1"/>
            <p:nvPr/>
          </p:nvSpPr>
          <p:spPr>
            <a:xfrm>
              <a:off x="9822646" y="5180476"/>
              <a:ext cx="164316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 err="1"/>
                <a:t>ScatterNet</a:t>
              </a:r>
              <a:r>
                <a:rPr lang="en-US" altLang="zh-CN" sz="1050" dirty="0"/>
                <a:t>[VIS]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FAE648-454B-405A-BEC1-C4DFE97D4DEE}"/>
              </a:ext>
            </a:extLst>
          </p:cNvPr>
          <p:cNvGrpSpPr/>
          <p:nvPr/>
        </p:nvGrpSpPr>
        <p:grpSpPr>
          <a:xfrm>
            <a:off x="5910370" y="2179466"/>
            <a:ext cx="5443430" cy="1939800"/>
            <a:chOff x="5852504" y="2163095"/>
            <a:chExt cx="5443430" cy="19398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1F3AA2B-3EE4-4520-B5B3-3A1FF2E9A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360" y="2163095"/>
              <a:ext cx="2932827" cy="1711782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5185C8B-ED0E-4B37-9E5B-0F5FB7EA483A}"/>
                </a:ext>
              </a:extLst>
            </p:cNvPr>
            <p:cNvSpPr txBox="1"/>
            <p:nvPr/>
          </p:nvSpPr>
          <p:spPr>
            <a:xfrm>
              <a:off x="5852504" y="3856674"/>
              <a:ext cx="54434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rgbClr val="404040"/>
                  </a:solidFill>
                  <a:effectLst/>
                </a:rPr>
                <a:t>3D Shape Synthesis for Conceptual Design and Optimization Using Variational Autoencoders</a:t>
              </a:r>
              <a:endParaRPr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72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8"/>
    </mc:Choice>
    <mc:Fallback xmlns="">
      <p:transition spd="slow" advTm="6123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Related Work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8F041-49E4-4BFE-9913-F5D424E98BF4}"/>
              </a:ext>
            </a:extLst>
          </p:cNvPr>
          <p:cNvSpPr txBox="1"/>
          <p:nvPr/>
        </p:nvSpPr>
        <p:spPr>
          <a:xfrm>
            <a:off x="5490258" y="530091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Indoor Scene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49B1B8-EF99-43A5-8D1F-5E4E418890BE}"/>
              </a:ext>
            </a:extLst>
          </p:cNvPr>
          <p:cNvSpPr txBox="1"/>
          <p:nvPr/>
        </p:nvSpPr>
        <p:spPr>
          <a:xfrm>
            <a:off x="5490258" y="3980329"/>
            <a:ext cx="6093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Image </a:t>
            </a:r>
            <a:r>
              <a:rPr lang="zh-CN" altLang="en-US" sz="1600" b="1" dirty="0">
                <a:solidFill>
                  <a:schemeClr val="bg1"/>
                </a:solidFill>
              </a:rPr>
              <a:t>→ </a:t>
            </a:r>
            <a:r>
              <a:rPr lang="en-US" altLang="zh-CN" sz="1600" b="1" dirty="0">
                <a:solidFill>
                  <a:schemeClr val="bg1"/>
                </a:solidFill>
              </a:rPr>
              <a:t>3D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1CF949-F530-4B0C-BCC2-975550E0A4C8}"/>
              </a:ext>
            </a:extLst>
          </p:cNvPr>
          <p:cNvSpPr txBox="1"/>
          <p:nvPr/>
        </p:nvSpPr>
        <p:spPr>
          <a:xfrm>
            <a:off x="6518983" y="5869847"/>
            <a:ext cx="6093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chemeClr val="bg1"/>
                </a:solidFill>
              </a:rPr>
              <a:t>LayoutGAN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F32C5A-D010-4891-8621-100125C90EE0}"/>
              </a:ext>
            </a:extLst>
          </p:cNvPr>
          <p:cNvSpPr txBox="1"/>
          <p:nvPr/>
        </p:nvSpPr>
        <p:spPr>
          <a:xfrm>
            <a:off x="8818867" y="355586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Future Work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84C543-AAC3-44A9-9C04-164E5160AEAD}"/>
              </a:ext>
            </a:extLst>
          </p:cNvPr>
          <p:cNvSpPr txBox="1"/>
          <p:nvPr/>
        </p:nvSpPr>
        <p:spPr>
          <a:xfrm>
            <a:off x="8831351" y="555377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Object Detection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3CC022-9B0F-45A6-B245-A525BEF3CB96}"/>
              </a:ext>
            </a:extLst>
          </p:cNvPr>
          <p:cNvSpPr txBox="1"/>
          <p:nvPr/>
        </p:nvSpPr>
        <p:spPr>
          <a:xfrm>
            <a:off x="5611632" y="166907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ML4VIS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FEAE43-2417-43A5-AB38-9ABFD7399017}"/>
              </a:ext>
            </a:extLst>
          </p:cNvPr>
          <p:cNvSpPr txBox="1"/>
          <p:nvPr/>
        </p:nvSpPr>
        <p:spPr>
          <a:xfrm>
            <a:off x="5386275" y="3925194"/>
            <a:ext cx="156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visualization creation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AD6C6B-D00F-4D93-BB72-E519410A62DC}"/>
              </a:ext>
            </a:extLst>
          </p:cNvPr>
          <p:cNvSpPr txBox="1"/>
          <p:nvPr/>
        </p:nvSpPr>
        <p:spPr>
          <a:xfrm>
            <a:off x="8268600" y="162192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ML4VIS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F1A66E-5F9A-4EAE-B9AF-A235FF618A14}"/>
              </a:ext>
            </a:extLst>
          </p:cNvPr>
          <p:cNvSpPr txBox="1"/>
          <p:nvPr/>
        </p:nvSpPr>
        <p:spPr>
          <a:xfrm>
            <a:off x="9811747" y="236051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ML4VIS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ADB0D2-1FD2-41B4-8763-297D2EE6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6" y="1448085"/>
            <a:ext cx="5018359" cy="18248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1E97F6-F9DD-4D88-ACE4-3DD65FBC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9" y="3476730"/>
            <a:ext cx="3815765" cy="27316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4F89A5-CA3C-420C-BAFD-39A223F5B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34" y="1340678"/>
            <a:ext cx="4340084" cy="244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F0AD2C5-777C-4834-9C98-E7BA62797E2B}"/>
              </a:ext>
            </a:extLst>
          </p:cNvPr>
          <p:cNvSpPr txBox="1"/>
          <p:nvPr/>
        </p:nvSpPr>
        <p:spPr>
          <a:xfrm>
            <a:off x="6587634" y="4149606"/>
            <a:ext cx="74539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hlinkClick r:id="rId6"/>
              </a:rPr>
              <a:t>Awesome Human Pose Estimation</a:t>
            </a:r>
            <a:endParaRPr lang="en-US" altLang="zh-CN" b="0" i="0" dirty="0">
              <a:solidFill>
                <a:srgbClr val="000000"/>
              </a:solidFill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24292E"/>
                </a:solidFill>
                <a:latin typeface="Bahnschrift SemiBold" panose="020B0502040204020203" pitchFamily="34" charset="0"/>
                <a:hlinkClick r:id="rId7"/>
              </a:rPr>
              <a:t>A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Bahnschrift SemiBold" panose="020B0502040204020203" pitchFamily="34" charset="0"/>
                <a:hlinkClick r:id="rId7"/>
              </a:rPr>
              <a:t>wesome neural rendering</a:t>
            </a:r>
            <a:endParaRPr lang="en-US" altLang="zh-CN" b="1" i="0" dirty="0">
              <a:solidFill>
                <a:srgbClr val="24292E"/>
              </a:solidFill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24292E"/>
                </a:solidFill>
                <a:effectLst/>
                <a:latin typeface="Bahnschrift SemiBold" panose="020B0502040204020203" pitchFamily="34" charset="0"/>
                <a:hlinkClick r:id="rId8"/>
              </a:rPr>
              <a:t>3D Machine Learning</a:t>
            </a:r>
            <a:endParaRPr lang="en-US" altLang="zh-CN" b="1" i="0" dirty="0">
              <a:solidFill>
                <a:srgbClr val="24292E"/>
              </a:solidFill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none" strike="noStrike" dirty="0">
                <a:effectLst/>
                <a:latin typeface="Bahnschrift SemiBold" panose="020B0502040204020203" pitchFamily="34" charset="0"/>
                <a:hlinkClick r:id="rId9"/>
              </a:rPr>
              <a:t>Awesome Deep Geometry Learning</a:t>
            </a:r>
            <a:endParaRPr lang="en-US" altLang="zh-CN" b="1" u="none" strike="noStrike" dirty="0"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24292E"/>
                </a:solidFill>
                <a:effectLst/>
                <a:latin typeface="Bahnschrift SemiBold" panose="020B0502040204020203" pitchFamily="34" charset="0"/>
                <a:hlinkClick r:id="rId10"/>
              </a:rPr>
              <a:t>Awesome Implicit Neural Representations</a:t>
            </a:r>
            <a:endParaRPr lang="en-US" altLang="zh-CN" b="1" i="0" dirty="0">
              <a:solidFill>
                <a:srgbClr val="24292E"/>
              </a:solidFill>
              <a:effectLst/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24292E"/>
                </a:solidFill>
                <a:latin typeface="Bahnschrift SemiBold" panose="020B0502040204020203" pitchFamily="34" charset="0"/>
                <a:hlinkClick r:id="rId11"/>
              </a:rPr>
              <a:t>A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Bahnschrift SemiBold" panose="020B0502040204020203" pitchFamily="34" charset="0"/>
                <a:hlinkClick r:id="rId11"/>
              </a:rPr>
              <a:t>wesome GAN-inversion papers</a:t>
            </a:r>
            <a:br>
              <a:rPr lang="en-US" altLang="zh-CN" dirty="0">
                <a:effectLst/>
              </a:rPr>
            </a:br>
            <a:endParaRPr lang="en-US" altLang="zh-CN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i="0" dirty="0">
              <a:solidFill>
                <a:srgbClr val="24292E"/>
              </a:solidFill>
              <a:effectLst/>
              <a:latin typeface="SFMono-Regular"/>
            </a:endParaRPr>
          </a:p>
          <a:p>
            <a:endParaRPr lang="en-US" altLang="zh-CN" b="1" dirty="0">
              <a:solidFill>
                <a:srgbClr val="24292E"/>
              </a:solidFill>
              <a:latin typeface="SFMono-Regular"/>
            </a:endParaRPr>
          </a:p>
          <a:p>
            <a:endParaRPr lang="en-US" altLang="zh-CN" b="1" dirty="0">
              <a:solidFill>
                <a:srgbClr val="24292E"/>
              </a:solidFill>
              <a:latin typeface="SFMono-Regular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04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7"/>
    </mc:Choice>
    <mc:Fallback xmlns="">
      <p:transition spd="slow" advTm="1152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Related Work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8F041-49E4-4BFE-9913-F5D424E98BF4}"/>
              </a:ext>
            </a:extLst>
          </p:cNvPr>
          <p:cNvSpPr txBox="1"/>
          <p:nvPr/>
        </p:nvSpPr>
        <p:spPr>
          <a:xfrm>
            <a:off x="5490258" y="530091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Indoor Scene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49B1B8-EF99-43A5-8D1F-5E4E418890BE}"/>
              </a:ext>
            </a:extLst>
          </p:cNvPr>
          <p:cNvSpPr txBox="1"/>
          <p:nvPr/>
        </p:nvSpPr>
        <p:spPr>
          <a:xfrm>
            <a:off x="5490258" y="3980329"/>
            <a:ext cx="6093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Image </a:t>
            </a:r>
            <a:r>
              <a:rPr lang="zh-CN" altLang="en-US" sz="1600" b="1" dirty="0">
                <a:solidFill>
                  <a:schemeClr val="bg1"/>
                </a:solidFill>
              </a:rPr>
              <a:t>→ </a:t>
            </a:r>
            <a:r>
              <a:rPr lang="en-US" altLang="zh-CN" sz="1600" b="1" dirty="0">
                <a:solidFill>
                  <a:schemeClr val="bg1"/>
                </a:solidFill>
              </a:rPr>
              <a:t>3D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1CF949-F530-4B0C-BCC2-975550E0A4C8}"/>
              </a:ext>
            </a:extLst>
          </p:cNvPr>
          <p:cNvSpPr txBox="1"/>
          <p:nvPr/>
        </p:nvSpPr>
        <p:spPr>
          <a:xfrm>
            <a:off x="6518983" y="5869847"/>
            <a:ext cx="6093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chemeClr val="bg1"/>
                </a:solidFill>
              </a:rPr>
              <a:t>LayoutGAN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F32C5A-D010-4891-8621-100125C90EE0}"/>
              </a:ext>
            </a:extLst>
          </p:cNvPr>
          <p:cNvSpPr txBox="1"/>
          <p:nvPr/>
        </p:nvSpPr>
        <p:spPr>
          <a:xfrm>
            <a:off x="8818867" y="355586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Future Work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84C543-AAC3-44A9-9C04-164E5160AEAD}"/>
              </a:ext>
            </a:extLst>
          </p:cNvPr>
          <p:cNvSpPr txBox="1"/>
          <p:nvPr/>
        </p:nvSpPr>
        <p:spPr>
          <a:xfrm>
            <a:off x="8831351" y="555377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Object Detection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3CC022-9B0F-45A6-B245-A525BEF3CB96}"/>
              </a:ext>
            </a:extLst>
          </p:cNvPr>
          <p:cNvSpPr txBox="1"/>
          <p:nvPr/>
        </p:nvSpPr>
        <p:spPr>
          <a:xfrm>
            <a:off x="5611632" y="166907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ML4VIS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FEAE43-2417-43A5-AB38-9ABFD7399017}"/>
              </a:ext>
            </a:extLst>
          </p:cNvPr>
          <p:cNvSpPr txBox="1"/>
          <p:nvPr/>
        </p:nvSpPr>
        <p:spPr>
          <a:xfrm>
            <a:off x="5386275" y="3925194"/>
            <a:ext cx="156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visualization creation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AD6C6B-D00F-4D93-BB72-E519410A62DC}"/>
              </a:ext>
            </a:extLst>
          </p:cNvPr>
          <p:cNvSpPr txBox="1"/>
          <p:nvPr/>
        </p:nvSpPr>
        <p:spPr>
          <a:xfrm>
            <a:off x="8268600" y="162192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ML4VIS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F1A66E-5F9A-4EAE-B9AF-A235FF618A14}"/>
              </a:ext>
            </a:extLst>
          </p:cNvPr>
          <p:cNvSpPr txBox="1"/>
          <p:nvPr/>
        </p:nvSpPr>
        <p:spPr>
          <a:xfrm>
            <a:off x="9811747" y="236051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ML4VIS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AC8F62-9205-4A47-B151-C081CDCA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85" y="1621925"/>
            <a:ext cx="5976135" cy="46755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88F3174-AFD6-4AF9-B858-B8D7AA4B2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99" y="1597992"/>
            <a:ext cx="4275985" cy="6835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C65E7AB-9052-4FCB-83E4-EB20CA49A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50" y="5928284"/>
            <a:ext cx="1647619" cy="45714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35FC6CA-D28D-48E8-8A84-C6B2621BE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89" y="2672717"/>
            <a:ext cx="5670560" cy="295251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FBD6798-70B3-4CB1-95D6-46CBAA4AAC78}"/>
              </a:ext>
            </a:extLst>
          </p:cNvPr>
          <p:cNvSpPr txBox="1"/>
          <p:nvPr/>
        </p:nvSpPr>
        <p:spPr>
          <a:xfrm>
            <a:off x="5266973" y="6241734"/>
            <a:ext cx="728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GAN Inversion: A Survey </a:t>
            </a:r>
            <a:r>
              <a:rPr lang="zh-CN" altLang="en-US" b="1" dirty="0"/>
              <a:t>引用的</a:t>
            </a:r>
            <a:r>
              <a:rPr lang="en-US" altLang="zh-CN" b="1" dirty="0"/>
              <a:t>240+</a:t>
            </a:r>
            <a:r>
              <a:rPr lang="zh-CN" altLang="en-US" b="1" dirty="0"/>
              <a:t>篇论文摘要共现词的图可视化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E52A68D-B7E6-4D6A-9872-6589FC682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46" y="2691271"/>
            <a:ext cx="2755382" cy="16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6"/>
    </mc:Choice>
    <mc:Fallback xmlns="">
      <p:transition spd="slow" advTm="140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8F041-49E4-4BFE-9913-F5D424E98BF4}"/>
              </a:ext>
            </a:extLst>
          </p:cNvPr>
          <p:cNvSpPr txBox="1"/>
          <p:nvPr/>
        </p:nvSpPr>
        <p:spPr>
          <a:xfrm>
            <a:off x="5490258" y="530091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Indoor Scene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49B1B8-EF99-43A5-8D1F-5E4E418890BE}"/>
              </a:ext>
            </a:extLst>
          </p:cNvPr>
          <p:cNvSpPr txBox="1"/>
          <p:nvPr/>
        </p:nvSpPr>
        <p:spPr>
          <a:xfrm>
            <a:off x="5490258" y="3980329"/>
            <a:ext cx="6093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Image </a:t>
            </a:r>
            <a:r>
              <a:rPr lang="zh-CN" altLang="en-US" sz="1600" b="1" dirty="0">
                <a:solidFill>
                  <a:schemeClr val="bg1"/>
                </a:solidFill>
              </a:rPr>
              <a:t>→ </a:t>
            </a:r>
            <a:r>
              <a:rPr lang="en-US" altLang="zh-CN" sz="1600" b="1" dirty="0">
                <a:solidFill>
                  <a:schemeClr val="bg1"/>
                </a:solidFill>
              </a:rPr>
              <a:t>3D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1CF949-F530-4B0C-BCC2-975550E0A4C8}"/>
              </a:ext>
            </a:extLst>
          </p:cNvPr>
          <p:cNvSpPr txBox="1"/>
          <p:nvPr/>
        </p:nvSpPr>
        <p:spPr>
          <a:xfrm>
            <a:off x="6518983" y="5869847"/>
            <a:ext cx="6093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chemeClr val="bg1"/>
                </a:solidFill>
              </a:rPr>
              <a:t>LayoutGAN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F32C5A-D010-4891-8621-100125C90EE0}"/>
              </a:ext>
            </a:extLst>
          </p:cNvPr>
          <p:cNvSpPr txBox="1"/>
          <p:nvPr/>
        </p:nvSpPr>
        <p:spPr>
          <a:xfrm>
            <a:off x="8818867" y="355586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Future Work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84C543-AAC3-44A9-9C04-164E5160AEAD}"/>
              </a:ext>
            </a:extLst>
          </p:cNvPr>
          <p:cNvSpPr txBox="1"/>
          <p:nvPr/>
        </p:nvSpPr>
        <p:spPr>
          <a:xfrm>
            <a:off x="8831351" y="555377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Object Detection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3CC022-9B0F-45A6-B245-A525BEF3CB96}"/>
              </a:ext>
            </a:extLst>
          </p:cNvPr>
          <p:cNvSpPr txBox="1"/>
          <p:nvPr/>
        </p:nvSpPr>
        <p:spPr>
          <a:xfrm>
            <a:off x="5611632" y="166907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ML4VIS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FEAE43-2417-43A5-AB38-9ABFD7399017}"/>
              </a:ext>
            </a:extLst>
          </p:cNvPr>
          <p:cNvSpPr txBox="1"/>
          <p:nvPr/>
        </p:nvSpPr>
        <p:spPr>
          <a:xfrm>
            <a:off x="5386275" y="3925194"/>
            <a:ext cx="156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visualization creation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AD6C6B-D00F-4D93-BB72-E519410A62DC}"/>
              </a:ext>
            </a:extLst>
          </p:cNvPr>
          <p:cNvSpPr txBox="1"/>
          <p:nvPr/>
        </p:nvSpPr>
        <p:spPr>
          <a:xfrm>
            <a:off x="8268600" y="162192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ML4VIS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F1A66E-5F9A-4EAE-B9AF-A235FF618A14}"/>
              </a:ext>
            </a:extLst>
          </p:cNvPr>
          <p:cNvSpPr txBox="1"/>
          <p:nvPr/>
        </p:nvSpPr>
        <p:spPr>
          <a:xfrm>
            <a:off x="9811747" y="236051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ML4VIS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41A2FA-9951-482B-9ED8-0BCD5025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54" y="186169"/>
            <a:ext cx="9344025" cy="4448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50E318-27B5-4F99-ABE9-3B37A827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62" y="4696946"/>
            <a:ext cx="2884048" cy="15114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AD39A71-E318-46A1-A3C5-C4C38B5C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244" y="4628426"/>
            <a:ext cx="3306140" cy="166310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F7649AC-897A-4736-B0D7-09D6004C6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532" y="4689479"/>
            <a:ext cx="2787063" cy="176537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A88ED3F-8CB6-470B-B9ED-581E94B94FFB}"/>
              </a:ext>
            </a:extLst>
          </p:cNvPr>
          <p:cNvSpPr txBox="1"/>
          <p:nvPr/>
        </p:nvSpPr>
        <p:spPr>
          <a:xfrm>
            <a:off x="8391923" y="6284893"/>
            <a:ext cx="44254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https://www.cs.cmu.edu/~junyanz/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477CC0-B586-4B29-879F-54BD018AAA44}"/>
              </a:ext>
            </a:extLst>
          </p:cNvPr>
          <p:cNvSpPr txBox="1"/>
          <p:nvPr/>
        </p:nvSpPr>
        <p:spPr>
          <a:xfrm>
            <a:off x="1072616" y="6104506"/>
            <a:ext cx="74548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http://bzhou.ie.cuhk.edu.hk/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43331BB-ED56-4ECE-8B24-290BF97051F3}"/>
              </a:ext>
            </a:extLst>
          </p:cNvPr>
          <p:cNvSpPr txBox="1"/>
          <p:nvPr/>
        </p:nvSpPr>
        <p:spPr>
          <a:xfrm>
            <a:off x="4060579" y="6304109"/>
            <a:ext cx="74548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https://groups.csail.mit.edu/vision/torralbalab/</a:t>
            </a:r>
          </a:p>
        </p:txBody>
      </p:sp>
      <p:sp>
        <p:nvSpPr>
          <p:cNvPr id="20" name="文本框 26">
            <a:extLst>
              <a:ext uri="{FF2B5EF4-FFF2-40B4-BE49-F238E27FC236}">
                <a16:creationId xmlns:a16="http://schemas.microsoft.com/office/drawing/2014/main" id="{AFBD6798-70B3-4CB1-95D6-46CBAA4AAC78}"/>
              </a:ext>
            </a:extLst>
          </p:cNvPr>
          <p:cNvSpPr txBox="1"/>
          <p:nvPr/>
        </p:nvSpPr>
        <p:spPr>
          <a:xfrm>
            <a:off x="2530339" y="489102"/>
            <a:ext cx="728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GAN Inversion: A Survey </a:t>
            </a:r>
            <a:r>
              <a:rPr lang="zh-CN" altLang="en-US" b="1" dirty="0"/>
              <a:t>引用的</a:t>
            </a:r>
            <a:r>
              <a:rPr lang="en-US" altLang="zh-CN" b="1" dirty="0"/>
              <a:t>240+</a:t>
            </a:r>
            <a:r>
              <a:rPr lang="zh-CN" altLang="en-US" b="1" dirty="0"/>
              <a:t>篇论文作者共现的图可视化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197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3"/>
    </mc:Choice>
    <mc:Fallback xmlns="">
      <p:transition spd="slow" advTm="245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76" y="171483"/>
            <a:ext cx="10515600" cy="1325563"/>
          </a:xfrm>
        </p:spPr>
        <p:txBody>
          <a:bodyPr/>
          <a:lstStyle/>
          <a:p>
            <a:r>
              <a:rPr lang="zh-CN" altLang="en-US" b="1" dirty="0"/>
              <a:t>如何从隐空间里面采样出高质量的数据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826BDC-EAAC-4418-BFDC-ACFDD4BC0213}"/>
              </a:ext>
            </a:extLst>
          </p:cNvPr>
          <p:cNvSpPr txBox="1"/>
          <p:nvPr/>
        </p:nvSpPr>
        <p:spPr>
          <a:xfrm>
            <a:off x="900076" y="1602883"/>
            <a:ext cx="60948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隐空间的分层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隐向量的分解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限制隐空间区域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可解释的方向</a:t>
            </a:r>
            <a:r>
              <a:rPr lang="en-US" altLang="zh-CN" sz="3600" dirty="0"/>
              <a:t>/</a:t>
            </a:r>
            <a:r>
              <a:rPr lang="zh-CN" altLang="en-US" sz="3600" dirty="0"/>
              <a:t>轨迹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生成器的逆向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逐层的隐向量控制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局部的隐向量控制</a:t>
            </a:r>
          </a:p>
        </p:txBody>
      </p:sp>
    </p:spTree>
    <p:extLst>
      <p:ext uri="{BB962C8B-B14F-4D97-AF65-F5344CB8AC3E}">
        <p14:creationId xmlns:p14="http://schemas.microsoft.com/office/powerpoint/2010/main" val="3498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"/>
    </mc:Choice>
    <mc:Fallback xmlns="">
      <p:transition spd="slow" advTm="211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Style-based </a:t>
            </a:r>
            <a:r>
              <a:rPr lang="zh-CN" altLang="en-US" dirty="0"/>
              <a:t>分层控制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7A8ED-EC87-47D9-A568-0C3D2453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882" y="2297090"/>
            <a:ext cx="3603499" cy="40959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06D6283-285E-4235-A02E-4B937DA878D0}"/>
              </a:ext>
            </a:extLst>
          </p:cNvPr>
          <p:cNvSpPr txBox="1"/>
          <p:nvPr/>
        </p:nvSpPr>
        <p:spPr>
          <a:xfrm>
            <a:off x="838200" y="1558426"/>
            <a:ext cx="73116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Motivation:</a:t>
            </a:r>
          </a:p>
          <a:p>
            <a:r>
              <a:rPr lang="zh-CN" altLang="en-US" sz="2400" dirty="0"/>
              <a:t>从宏观形状到局部纹理地</a:t>
            </a:r>
            <a:r>
              <a:rPr lang="zh-CN" altLang="en-US" sz="2400" dirty="0">
                <a:solidFill>
                  <a:schemeClr val="accent1"/>
                </a:solidFill>
              </a:rPr>
              <a:t>生成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r>
              <a:rPr lang="en-US" altLang="zh-CN" sz="2400" dirty="0"/>
              <a:t>Method:</a:t>
            </a:r>
          </a:p>
          <a:p>
            <a:r>
              <a:rPr lang="zh-CN" altLang="en-US" sz="2400" dirty="0"/>
              <a:t>隐空间分层</a:t>
            </a:r>
            <a:r>
              <a:rPr lang="en-US" altLang="zh-CN" sz="2400" dirty="0"/>
              <a:t>,</a:t>
            </a:r>
            <a:r>
              <a:rPr lang="zh-CN" altLang="en-US" sz="2400" dirty="0"/>
              <a:t>并且逐层参与</a:t>
            </a:r>
            <a:endParaRPr lang="en-US" altLang="zh-CN" sz="2400" dirty="0"/>
          </a:p>
          <a:p>
            <a:r>
              <a:rPr lang="en-US" altLang="zh-CN" sz="2400" dirty="0"/>
              <a:t>Example:</a:t>
            </a:r>
          </a:p>
          <a:p>
            <a:r>
              <a:rPr lang="en-US" altLang="zh-CN" sz="2400" dirty="0"/>
              <a:t>Stylegan:</a:t>
            </a:r>
            <a:r>
              <a:rPr lang="zh-CN" altLang="en-US" sz="2400" dirty="0"/>
              <a:t>从</a:t>
            </a:r>
            <a:r>
              <a:rPr lang="en-US" altLang="zh-CN" sz="2400" dirty="0"/>
              <a:t>z-&gt;w</a:t>
            </a:r>
            <a:r>
              <a:rPr lang="zh-CN" altLang="en-US" sz="2400" dirty="0"/>
              <a:t>的突破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682241-A5F8-479D-B7CF-74320DF67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73" y="2297090"/>
            <a:ext cx="3077571" cy="3836424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86B8884F-9B1D-4BDF-9F28-74183D7D8778}"/>
              </a:ext>
            </a:extLst>
          </p:cNvPr>
          <p:cNvSpPr/>
          <p:nvPr/>
        </p:nvSpPr>
        <p:spPr>
          <a:xfrm>
            <a:off x="4473526" y="3144129"/>
            <a:ext cx="1688123" cy="2229729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C75E73-6D5A-40EA-AA49-4DB562750DB2}"/>
              </a:ext>
            </a:extLst>
          </p:cNvPr>
          <p:cNvSpPr txBox="1"/>
          <p:nvPr/>
        </p:nvSpPr>
        <p:spPr>
          <a:xfrm>
            <a:off x="2298309" y="4074327"/>
            <a:ext cx="7311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[14,512]</a:t>
            </a:r>
            <a:r>
              <a:rPr lang="zh-CN" altLang="en-US" dirty="0"/>
              <a:t>形状的向量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25F481-79A8-4F7D-85D0-721A54AB90D1}"/>
              </a:ext>
            </a:extLst>
          </p:cNvPr>
          <p:cNvSpPr txBox="1"/>
          <p:nvPr/>
        </p:nvSpPr>
        <p:spPr>
          <a:xfrm>
            <a:off x="3770842" y="1214993"/>
            <a:ext cx="7311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Hierarchical</a:t>
            </a:r>
          </a:p>
        </p:txBody>
      </p:sp>
    </p:spTree>
    <p:extLst>
      <p:ext uri="{BB962C8B-B14F-4D97-AF65-F5344CB8AC3E}">
        <p14:creationId xmlns:p14="http://schemas.microsoft.com/office/powerpoint/2010/main" val="7910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71"/>
    </mc:Choice>
    <mc:Fallback xmlns="">
      <p:transition spd="slow" advTm="5257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A0077-27C9-4070-86E2-C76D1D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code</a:t>
            </a:r>
            <a:r>
              <a:rPr lang="zh-CN" altLang="en-US" dirty="0"/>
              <a:t>分解</a:t>
            </a:r>
            <a:r>
              <a:rPr lang="en-US" altLang="zh-CN" dirty="0"/>
              <a:t>/</a:t>
            </a:r>
            <a:r>
              <a:rPr lang="en-US" altLang="zh-CN" b="1" dirty="0">
                <a:solidFill>
                  <a:srgbClr val="404040"/>
                </a:solidFill>
                <a:effectLst/>
              </a:rPr>
              <a:t>Factorization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EBA58-DCED-491E-AA06-3720942B56DE}"/>
              </a:ext>
            </a:extLst>
          </p:cNvPr>
          <p:cNvSpPr txBox="1"/>
          <p:nvPr/>
        </p:nvSpPr>
        <p:spPr>
          <a:xfrm>
            <a:off x="7787980" y="46493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Traditional Layout Generation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D474A-5D02-4C0A-9DEF-7560BF0972D2}"/>
              </a:ext>
            </a:extLst>
          </p:cNvPr>
          <p:cNvSpPr txBox="1"/>
          <p:nvPr/>
        </p:nvSpPr>
        <p:spPr>
          <a:xfrm>
            <a:off x="838200" y="1561638"/>
            <a:ext cx="51632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Motivation:</a:t>
            </a:r>
          </a:p>
          <a:p>
            <a:r>
              <a:rPr lang="zh-CN" altLang="en-US" sz="2400" dirty="0"/>
              <a:t>控制</a:t>
            </a:r>
            <a:r>
              <a:rPr lang="zh-CN" altLang="en-US" sz="2400" dirty="0">
                <a:solidFill>
                  <a:schemeClr val="accent1"/>
                </a:solidFill>
              </a:rPr>
              <a:t>生成</a:t>
            </a:r>
            <a:r>
              <a:rPr lang="zh-CN" altLang="en-US" sz="2400" dirty="0"/>
              <a:t>物的属性</a:t>
            </a:r>
            <a:endParaRPr lang="en-US" altLang="zh-CN" sz="2400" dirty="0"/>
          </a:p>
          <a:p>
            <a:r>
              <a:rPr lang="en-US" altLang="zh-CN" sz="2400" dirty="0"/>
              <a:t>Method:</a:t>
            </a:r>
          </a:p>
          <a:p>
            <a:r>
              <a:rPr lang="zh-CN" altLang="en-US" sz="2400" dirty="0"/>
              <a:t>人为控制隐向量哪几维表示什么内容</a:t>
            </a:r>
            <a:endParaRPr lang="en-US" altLang="zh-CN" sz="2400" dirty="0"/>
          </a:p>
          <a:p>
            <a:r>
              <a:rPr lang="en-US" altLang="zh-CN" sz="2400" dirty="0"/>
              <a:t>Example:</a:t>
            </a:r>
          </a:p>
          <a:p>
            <a:r>
              <a:rPr lang="en-US" altLang="zh-CN" sz="2400" dirty="0" err="1"/>
              <a:t>2D</a:t>
            </a:r>
            <a:r>
              <a:rPr lang="en-US" altLang="zh-CN" sz="2400" dirty="0"/>
              <a:t>-&gt;3D</a:t>
            </a:r>
            <a:r>
              <a:rPr lang="zh-CN" altLang="en-US" sz="2400" dirty="0"/>
              <a:t>合成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CVPR20</a:t>
            </a:r>
            <a:r>
              <a:rPr lang="en-US" altLang="zh-CN" sz="2400" dirty="0"/>
              <a:t> oral</a:t>
            </a:r>
          </a:p>
          <a:p>
            <a:r>
              <a:rPr lang="en-US" altLang="zh-CN" sz="2400" dirty="0"/>
              <a:t>3D</a:t>
            </a:r>
            <a:r>
              <a:rPr lang="zh-CN" altLang="en-US" sz="2400" dirty="0"/>
              <a:t>形状迁移</a:t>
            </a:r>
            <a:r>
              <a:rPr lang="en-US" altLang="zh-CN" sz="2400" dirty="0"/>
              <a:t>:</a:t>
            </a:r>
            <a:r>
              <a:rPr lang="en-US" altLang="zh-CN" sz="2400" b="0" i="0" u="none" strike="noStrike" baseline="0" dirty="0">
                <a:latin typeface="NimbusRomNo9L-Medi"/>
              </a:rPr>
              <a:t>Neural Cages</a:t>
            </a:r>
            <a:endParaRPr lang="en-US" altLang="zh-CN" sz="2400" dirty="0"/>
          </a:p>
          <a:p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BBFD88C-A05D-4DCC-A572-01AFC9577FE5}"/>
              </a:ext>
            </a:extLst>
          </p:cNvPr>
          <p:cNvGrpSpPr/>
          <p:nvPr/>
        </p:nvGrpSpPr>
        <p:grpSpPr>
          <a:xfrm>
            <a:off x="5430579" y="4539047"/>
            <a:ext cx="2180254" cy="2007908"/>
            <a:chOff x="3792774" y="3714583"/>
            <a:chExt cx="2180254" cy="200790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3250381-9DD5-4894-B826-A3D12600C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156" y="3714583"/>
              <a:ext cx="1701872" cy="1430353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0A9E707-063A-4D57-8134-A028C1187435}"/>
                </a:ext>
              </a:extLst>
            </p:cNvPr>
            <p:cNvSpPr txBox="1"/>
            <p:nvPr/>
          </p:nvSpPr>
          <p:spPr>
            <a:xfrm>
              <a:off x="3792774" y="5168493"/>
              <a:ext cx="217733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b="0" i="0" u="none" strike="noStrike" baseline="0" dirty="0">
                  <a:latin typeface="NimbusRomNo9L-Medi"/>
                </a:rPr>
                <a:t>Neural Cages </a:t>
              </a:r>
            </a:p>
            <a:p>
              <a:r>
                <a:rPr lang="en-US" altLang="zh-CN" sz="1000" b="0" i="0" u="none" strike="noStrike" baseline="0" dirty="0">
                  <a:latin typeface="NimbusRomNo9L-Medi"/>
                </a:rPr>
                <a:t>for Detail-Preserving 3D Deformations</a:t>
              </a:r>
            </a:p>
            <a:p>
              <a:r>
                <a:rPr lang="en-US" altLang="zh-CN" sz="1000" dirty="0">
                  <a:latin typeface="NimbusRomNo9L-Medi"/>
                </a:rPr>
                <a:t>CVPR 2020</a:t>
              </a:r>
              <a:endParaRPr lang="zh-CN" altLang="en-US" sz="10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29A7BA1-15FF-4DBD-BAF5-F011C4D1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980" y="4424929"/>
            <a:ext cx="4291382" cy="19681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A8735D-B49E-4E15-9397-796AA803D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961" y="1317795"/>
            <a:ext cx="4135289" cy="26911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77F819F-CC71-4C52-9244-01A3F6552341}"/>
              </a:ext>
            </a:extLst>
          </p:cNvPr>
          <p:cNvSpPr txBox="1"/>
          <p:nvPr/>
        </p:nvSpPr>
        <p:spPr>
          <a:xfrm>
            <a:off x="5670311" y="3909392"/>
            <a:ext cx="69405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b="0" i="0" u="none" strike="noStrike" baseline="0" dirty="0">
                <a:latin typeface="NimbusRomNo9L-Medi"/>
              </a:rPr>
              <a:t>Unsupervised Learning of Probably Symmetric Deformable 3D Objects from Images in the Wild </a:t>
            </a:r>
            <a:r>
              <a:rPr lang="en-US" altLang="zh-CN" sz="1000" b="0" i="0" u="none" strike="noStrike" baseline="0" dirty="0" err="1">
                <a:latin typeface="NimbusRomNo9L-Medi"/>
              </a:rPr>
              <a:t>CVPR2020</a:t>
            </a:r>
            <a:r>
              <a:rPr lang="en-US" altLang="zh-CN" sz="1000" b="0" i="0" u="none" strike="noStrike" baseline="0" dirty="0">
                <a:latin typeface="NimbusRomNo9L-Medi"/>
              </a:rPr>
              <a:t> ORAL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8097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75"/>
    </mc:Choice>
    <mc:Fallback xmlns="">
      <p:transition spd="slow" advTm="34075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1839</Words>
  <Application>Microsoft Office PowerPoint</Application>
  <PresentationFormat>宽屏</PresentationFormat>
  <Paragraphs>309</Paragraphs>
  <Slides>26</Slides>
  <Notes>21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-apple-system</vt:lpstr>
      <vt:lpstr>Helvetica Neue</vt:lpstr>
      <vt:lpstr>NimbusRomNo9L-Medi</vt:lpstr>
      <vt:lpstr>SFMono-Regular</vt:lpstr>
      <vt:lpstr>等线</vt:lpstr>
      <vt:lpstr>等线 Light</vt:lpstr>
      <vt:lpstr>Arial</vt:lpstr>
      <vt:lpstr>Bahnschrift SemiBold</vt:lpstr>
      <vt:lpstr>Roboto</vt:lpstr>
      <vt:lpstr>Office 主题​​</vt:lpstr>
      <vt:lpstr>以生成为目的隐空间操作方法</vt:lpstr>
      <vt:lpstr>Preliminaries</vt:lpstr>
      <vt:lpstr>Preliminaries</vt:lpstr>
      <vt:lpstr>2. Related Work</vt:lpstr>
      <vt:lpstr>2. Related Work</vt:lpstr>
      <vt:lpstr>PowerPoint 演示文稿</vt:lpstr>
      <vt:lpstr>如何从隐空间里面采样出高质量的数据</vt:lpstr>
      <vt:lpstr>Style-based 分层控制 </vt:lpstr>
      <vt:lpstr>Latent code分解/Factorization </vt:lpstr>
      <vt:lpstr>限制隐空间区域 </vt:lpstr>
      <vt:lpstr>Interpretable direction/trace</vt:lpstr>
      <vt:lpstr>Interpretable direction/trace</vt:lpstr>
      <vt:lpstr>Inversion </vt:lpstr>
      <vt:lpstr>Inversion </vt:lpstr>
      <vt:lpstr>Inversion </vt:lpstr>
      <vt:lpstr>Share one space </vt:lpstr>
      <vt:lpstr>local/layer</vt:lpstr>
      <vt:lpstr>local/layer</vt:lpstr>
      <vt:lpstr>Transfer learning</vt:lpstr>
      <vt:lpstr>5 Future</vt:lpstr>
      <vt:lpstr>5 Future跨模态</vt:lpstr>
      <vt:lpstr>5 Future让网络暴露更多的属性显示控制 </vt:lpstr>
      <vt:lpstr>5 Future让网络暴露更多的属性显示控制 </vt:lpstr>
      <vt:lpstr>5 Future</vt:lpstr>
      <vt:lpstr>5. 传送门</vt:lpstr>
      <vt:lpstr>5. 传送门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Machine Learning Advances to Data Visualization: A Survey on ML4VIS</dc:title>
  <dc:creator>liang ty</dc:creator>
  <cp:lastModifiedBy>liang ty</cp:lastModifiedBy>
  <cp:revision>20</cp:revision>
  <dcterms:created xsi:type="dcterms:W3CDTF">2020-12-17T07:17:28Z</dcterms:created>
  <dcterms:modified xsi:type="dcterms:W3CDTF">2021-12-23T12:38:06Z</dcterms:modified>
</cp:coreProperties>
</file>